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4_0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33_0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</p:sldMasterIdLst>
  <p:notesMasterIdLst>
    <p:notesMasterId r:id="rId18"/>
  </p:notesMasterIdLst>
  <p:sldIdLst>
    <p:sldId id="424" r:id="rId2"/>
    <p:sldId id="260" r:id="rId3"/>
    <p:sldId id="304" r:id="rId4"/>
    <p:sldId id="310" r:id="rId5"/>
    <p:sldId id="269" r:id="rId6"/>
    <p:sldId id="303" r:id="rId7"/>
    <p:sldId id="316" r:id="rId8"/>
    <p:sldId id="425" r:id="rId9"/>
    <p:sldId id="278" r:id="rId10"/>
    <p:sldId id="272" r:id="rId11"/>
    <p:sldId id="307" r:id="rId12"/>
    <p:sldId id="320" r:id="rId13"/>
    <p:sldId id="264" r:id="rId14"/>
    <p:sldId id="267" r:id="rId15"/>
    <p:sldId id="315" r:id="rId16"/>
    <p:sldId id="318" r:id="rId17"/>
  </p:sldIdLst>
  <p:sldSz cx="12192000" cy="6858000"/>
  <p:notesSz cx="6858000" cy="12192000"/>
  <p:embeddedFontLst>
    <p:embeddedFont>
      <p:font typeface="Poppins" panose="00000500000000000000" pitchFamily="2" charset="0"/>
      <p:regular r:id="rId19"/>
      <p:bold r:id="rId20"/>
      <p:italic r:id="rId21"/>
      <p:boldItalic r:id="rId22"/>
    </p:embeddedFont>
    <p:embeddedFont>
      <p:font typeface="Poppins Light" panose="00000400000000000000" pitchFamily="2" charset="0"/>
      <p:regular r:id="rId23"/>
      <p:italic r:id="rId24"/>
    </p:embeddedFont>
    <p:embeddedFont>
      <p:font typeface="Poppins Medium" panose="00000600000000000000" pitchFamily="2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25FBD5-0DA0-E217-4F93-65180CA7A99E}" name="Razeena Palekar" initials="" userId="S::Razeena.palekar@uvuafrica.org::aa0c1219-a417-4eb8-b47e-28a9d7aef95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C8DFCF-B95C-407A-94C9-1593B60BF5C7}" v="4" dt="2025-08-28T13:05:15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1"/>
    <p:restoredTop sz="94667"/>
  </p:normalViewPr>
  <p:slideViewPr>
    <p:cSldViewPr snapToGrid="0" snapToObjects="1">
      <p:cViewPr varScale="1">
        <p:scale>
          <a:sx n="52" d="100"/>
          <a:sy n="52" d="100"/>
        </p:scale>
        <p:origin x="12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04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280734-E284-E742-93C6-011C232E2C4F}" authorId="{1725FBD5-0DA0-E217-4F93-65180CA7A99E}" created="2025-08-14T11:02:47.134">
    <pc:sldMkLst xmlns:pc="http://schemas.microsoft.com/office/powerpoint/2013/main/command">
      <pc:docMk/>
      <pc:sldMk cId="0" sldId="260"/>
    </pc:sldMkLst>
    <p188:txBody>
      <a:bodyPr/>
      <a:lstStyle/>
      <a:p>
        <a:r>
          <a:rPr lang="en-US"/>
          <a:t>Context setting stats here </a:t>
        </a:r>
      </a:p>
    </p188:txBody>
  </p188:cm>
</p188:cmLst>
</file>

<file path=ppt/comments/modernComment_13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083513-978D-D141-AA58-12D5FD2A6367}" authorId="{1725FBD5-0DA0-E217-4F93-65180CA7A99E}" created="2025-08-15T06:58:56.935">
    <pc:sldMkLst xmlns:pc="http://schemas.microsoft.com/office/powerpoint/2013/main/command">
      <pc:docMk/>
      <pc:sldMk cId="0" sldId="307"/>
    </pc:sldMkLst>
    <p188:txBody>
      <a:bodyPr/>
      <a:lstStyle/>
      <a:p>
        <a:r>
          <a:rPr lang="en-US"/>
          <a:t>Separate partner types?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64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2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11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12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41470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13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14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15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2961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16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025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3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6B07A-90FE-4EB5-5A9F-005EF5967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56007C-A70A-E28B-5734-05B25D92E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C3F8D-29E7-E69F-5D2D-B225CB0F7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5A61C-1CBD-0BC8-1D76-E4B6B38DE4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454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5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44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7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4892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EF6BE-C2C1-AF9B-0078-F5174E022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5810B3-D16B-6A0C-58A8-87822FD6AB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55FD1-D19B-5521-0442-DA5E693E1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A61C-ABA0-F562-AEE8-180743CBA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8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7867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9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>
                <a:latin typeface="Poppins" pitchFamily="2" charset="77"/>
              </a:rPr>
              <a:t>10</a:t>
            </a:fld>
            <a:endParaRPr lang="en-US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B0EE4-2AC8-8D7F-BDAA-53D6E403A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3D0EC-2928-0139-D35A-84C65D817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4CA50-5268-2CA2-1A50-D69EBF3D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28EA0-176A-A8FC-54F4-EFA5E6BAE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F471C-0F61-5018-B1AD-673030F50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16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B4E58-9D38-8E7F-BDAE-970DD3D2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C8E38-010D-4D26-B80F-29E4047B0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98DB2-8968-BB5C-F2F3-F0C614585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96ADB-667D-FBF7-C356-8D9B21E5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E64E0-27A9-0152-CCDA-C91943DA1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9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C0BAB-8492-038A-CAD7-1C08DAC36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9906E9-15A2-2137-9715-9AF089B70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DBFA4-1034-B1B2-0272-22C256E7E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09AFD-262A-284F-4AB3-19B6AFAF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4859C-1C83-2131-DAEF-F92FACAE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15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8D863-AE9F-A491-6FFD-DDB54FCB0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E3C00-29B5-D2B6-DB8B-BC0BD8161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6D4A8-E5A0-C818-0C6A-6049C607D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04DD0-3187-226B-354C-CDCA9711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9EFD5-769D-E404-96C7-B87947F66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58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72175-3DD3-52AA-B79B-B839E3252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014B7-D0AC-7347-1DB5-ECC78F725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82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62968-9347-9926-4E17-D5011E4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6A081-17E2-62D7-AFC8-790A9D583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FC65-1A56-BC7B-689A-A6E1D1A8B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43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06AF-0FAB-9E9B-D521-D53D5390E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2F2D7-AC41-7115-1780-3BF7B4798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1D757-A53A-6366-8AA6-7604D7DC5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Poppins Medium" pitchFamily="2" charset="77"/>
                <a:cs typeface="Poppins Medium" pitchFamily="2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E99E8-223D-F57E-04E9-8C9C91C0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721B7-95C7-3D7C-0FA5-DD48968A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4837E-88D7-FBE6-3342-B9E54947A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5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BB35-A286-2594-D115-C02D20B7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489E7-EDA7-820F-D2C2-4B0B22158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CF8AE-8D2F-AE46-5B00-3CA104714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600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A2E15C-8456-367B-69C0-7943A7A1B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807588-72FD-8CBE-CA86-776A1BD09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600" b="0" i="0"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8F18BE-A8C6-7536-9921-526F6012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70BC5C-6E85-38DA-D072-A5EBCE59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A7894-1C42-8848-4E46-AB3D6433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63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2D111-BCEF-4844-2CEE-E4F91FB6C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AFAA0-7128-D430-B313-EA7E2C3B4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318190-E2C7-D54F-6440-10DEA448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A823F-6E10-9B34-186D-586C7A1F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47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2E4AF-896E-1801-5D8E-573087AF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9083E0-7FC0-B6DC-287D-7255859A7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7EBAE1-16F0-5316-B112-4D2EB4C4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4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10F-027B-90E1-041C-FF5485361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3206B-6D94-71B6-7F41-039C2302E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Poppins" pitchFamily="2" charset="77"/>
                <a:cs typeface="Poppins" pitchFamily="2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4C452-765F-767E-61AA-D27A8D655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2CD316-D8DE-6C6E-2ED3-3F1A313B4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45753-AF78-C731-8482-B27859A89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656926-67AD-6CDB-3719-9BB122EA7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892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4A1B-BC3D-F0BE-2858-F9049FE3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87AA77-B1EE-F9F2-4EAC-2AC3B3380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2D3FD-D2E2-944B-B0D5-530C14FFC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BE4D7-C88E-3294-B815-EE62A53CB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AEFBB-D5E9-100B-0F27-2D67C20A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7419F-F0CC-3CB2-C951-C9C19704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7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377EC-CDF1-81B4-87CF-C4D92D029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AA106-30F6-B9A8-B8C3-4CDDAE1E7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83EF2-9FB3-4110-789C-75908C248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Poppins" pitchFamily="2" charset="77"/>
              </a:defRPr>
            </a:lvl1pPr>
          </a:lstStyle>
          <a:p>
            <a:fld id="{780AECDC-9CC5-A047-ADB7-BCA3A99D17E5}" type="datetimeFigureOut">
              <a:rPr lang="en-US" smtClean="0"/>
              <a:pPr/>
              <a:t>8/28/2025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810FA-8750-BE50-3011-F7A393470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Poppins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CC2F7-DC94-B501-37CC-7B35C6F79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Poppins" pitchFamily="2" charset="77"/>
              </a:defRPr>
            </a:lvl1pPr>
          </a:lstStyle>
          <a:p>
            <a:fld id="{11639DC9-7EE3-FB4D-B707-EA1EADF8B3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6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ppins Light" pitchFamily="2" charset="77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microsoft.com/office/2018/10/relationships/comments" Target="../comments/modernComment_133_0.xml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1EFB61-0FB9-5998-2AA5-AD8817B1B4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6825343" cy="686863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54"/>
              </a:spcBef>
            </a:pPr>
            <a:r>
              <a:rPr lang="en-US" sz="4400" b="1" kern="0" spc="-34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We close skills gaps and open career pathways, </a:t>
            </a:r>
          </a:p>
          <a:p>
            <a:pPr>
              <a:spcBef>
                <a:spcPts val="654"/>
              </a:spcBef>
            </a:pPr>
            <a:r>
              <a:rPr lang="en-US" sz="4400" b="1" kern="0" spc="-34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preparing Africa’s workforce for the jobs of today</a:t>
            </a:r>
          </a:p>
          <a:p>
            <a:pPr>
              <a:spcBef>
                <a:spcPts val="654"/>
              </a:spcBef>
            </a:pPr>
            <a:r>
              <a:rPr lang="en-US" sz="4400" b="1" kern="0" spc="-34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and tomorrow. </a:t>
            </a:r>
            <a:endParaRPr lang="en-US" sz="4800" b="1" dirty="0">
              <a:latin typeface="Poppins" pitchFamily="2" charset="77"/>
            </a:endParaRPr>
          </a:p>
          <a:p>
            <a:pPr algn="ctr"/>
            <a:endParaRPr lang="en-US" dirty="0"/>
          </a:p>
        </p:txBody>
      </p:sp>
      <p:pic>
        <p:nvPicPr>
          <p:cNvPr id="4" name="Object 4" descr="freepik__a-black-african-male-student-in-the-tech-and-innov__35033.jpeg">
            <a:extLst>
              <a:ext uri="{FF2B5EF4-FFF2-40B4-BE49-F238E27FC236}">
                <a16:creationId xmlns:a16="http://schemas.microsoft.com/office/drawing/2014/main" id="{45339797-BF82-E7BC-714D-27CCD660B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78" t="8947" b="8947"/>
          <a:stretch>
            <a:fillRect/>
          </a:stretch>
        </p:blipFill>
        <p:spPr>
          <a:xfrm>
            <a:off x="6842848" y="0"/>
            <a:ext cx="5349152" cy="68562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449D9D-E97C-F55E-ADB1-421D478ADB2B}"/>
              </a:ext>
            </a:extLst>
          </p:cNvPr>
          <p:cNvSpPr/>
          <p:nvPr/>
        </p:nvSpPr>
        <p:spPr>
          <a:xfrm>
            <a:off x="6840583" y="0"/>
            <a:ext cx="5366657" cy="6858000"/>
          </a:xfrm>
          <a:prstGeom prst="rect">
            <a:avLst/>
          </a:prstGeom>
          <a:solidFill>
            <a:srgbClr val="002060">
              <a:alpha val="6619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09A367-EEF8-1BB1-7D6B-42517FDB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307"/>
          <a:stretch>
            <a:fillRect/>
          </a:stretch>
        </p:blipFill>
        <p:spPr>
          <a:xfrm>
            <a:off x="9666399" y="3062177"/>
            <a:ext cx="2525601" cy="3806456"/>
          </a:xfrm>
          <a:prstGeom prst="rect">
            <a:avLst/>
          </a:prstGeom>
        </p:spPr>
      </p:pic>
      <p:sp>
        <p:nvSpPr>
          <p:cNvPr id="7" name="Object 1">
            <a:extLst>
              <a:ext uri="{FF2B5EF4-FFF2-40B4-BE49-F238E27FC236}">
                <a16:creationId xmlns:a16="http://schemas.microsoft.com/office/drawing/2014/main" id="{1FE6A8E5-A3C7-F137-5A34-45A3B0DE59E0}"/>
              </a:ext>
            </a:extLst>
          </p:cNvPr>
          <p:cNvSpPr/>
          <p:nvPr/>
        </p:nvSpPr>
        <p:spPr>
          <a:xfrm>
            <a:off x="7523134" y="1439139"/>
            <a:ext cx="3155752" cy="19890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r>
              <a:rPr lang="en-US" sz="4400" kern="0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Redefining Talent. Powering Africa’s Growth</a:t>
            </a:r>
            <a:endParaRPr lang="en-US" sz="12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B2BB3C4-805A-7CF0-8A9C-00B1AB4CF880}"/>
              </a:ext>
            </a:extLst>
          </p:cNvPr>
          <p:cNvSpPr/>
          <p:nvPr/>
        </p:nvSpPr>
        <p:spPr>
          <a:xfrm>
            <a:off x="599819" y="4769205"/>
            <a:ext cx="6243029" cy="8856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2387"/>
              </a:lnSpc>
              <a:spcBef>
                <a:spcPts val="654"/>
              </a:spcBef>
            </a:pPr>
            <a:endParaRPr lang="en-US" sz="4400" b="1" dirty="0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731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780122" y="379119"/>
            <a:ext cx="8310345" cy="5523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Why Partner with Us 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3881655" y="955704"/>
            <a:ext cx="8310345" cy="3237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600"/>
              </a:lnSpc>
              <a:spcBef>
                <a:spcPts val="769"/>
              </a:spcBef>
            </a:pPr>
            <a:r>
              <a:rPr lang="en-US" i="1" kern="0" spc="-37" dirty="0">
                <a:solidFill>
                  <a:schemeClr val="bg1">
                    <a:lumMod val="85000"/>
                  </a:scheme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Partnering today to build Africa’s workforce for tomorrow.</a:t>
            </a:r>
            <a:endParaRPr lang="en-US" sz="1600" i="1" dirty="0">
              <a:solidFill>
                <a:schemeClr val="bg1">
                  <a:lumMod val="85000"/>
                </a:schemeClr>
              </a:solidFill>
              <a:latin typeface="Poppins" pitchFamily="2" charset="77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0" y="0"/>
            <a:ext cx="3681734" cy="6856286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3"/>
          <a:srcRect l="9711" r="9711"/>
          <a:stretch/>
        </p:blipFill>
        <p:spPr>
          <a:xfrm>
            <a:off x="0" y="0"/>
            <a:ext cx="3681734" cy="6856286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157865" y="1641907"/>
            <a:ext cx="7554956" cy="105701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439639" y="1942448"/>
            <a:ext cx="7786601" cy="2571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85"/>
              </a:lnSpc>
            </a:pPr>
            <a:r>
              <a:rPr lang="en-US" sz="2200" b="1" kern="0" spc="-107" dirty="0">
                <a:latin typeface="Poppins" pitchFamily="2" charset="77"/>
                <a:ea typeface="Inter" pitchFamily="34" charset="-122"/>
                <a:cs typeface="Poppins" pitchFamily="2" charset="77"/>
              </a:rPr>
              <a:t>End-to-End Talent Solutions </a:t>
            </a:r>
            <a:r>
              <a:rPr lang="en-US" sz="2200" kern="0" spc="-107" dirty="0">
                <a:latin typeface="Poppins" pitchFamily="2" charset="77"/>
                <a:ea typeface="Inter" pitchFamily="34" charset="-122"/>
                <a:cs typeface="Poppins" pitchFamily="2" charset="77"/>
              </a:rPr>
              <a:t>– Recruitment, training, mentorship, and monitoring</a:t>
            </a:r>
            <a:endParaRPr lang="en-US" sz="2200" dirty="0">
              <a:latin typeface="Poppins" pitchFamily="2" charset="77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4157816" y="2835453"/>
            <a:ext cx="7554956" cy="105701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157816" y="4034101"/>
            <a:ext cx="7554956" cy="105701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11808047" y="6502609"/>
            <a:ext cx="190452" cy="228543"/>
          </a:xfrm>
          <a:prstGeom prst="rect">
            <a:avLst/>
          </a:prstGeom>
          <a:noFill/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10</a:t>
            </a:fld>
            <a:endParaRPr lang="en-US" dirty="0"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EC2C44AC-972A-8B87-DD21-240FC7EA4AF2}"/>
              </a:ext>
            </a:extLst>
          </p:cNvPr>
          <p:cNvSpPr/>
          <p:nvPr/>
        </p:nvSpPr>
        <p:spPr>
          <a:xfrm>
            <a:off x="4157816" y="5241740"/>
            <a:ext cx="7554956" cy="105701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C0DC62B3-86BF-AD78-C020-F72051D147FD}"/>
              </a:ext>
            </a:extLst>
          </p:cNvPr>
          <p:cNvSpPr/>
          <p:nvPr/>
        </p:nvSpPr>
        <p:spPr>
          <a:xfrm>
            <a:off x="4439639" y="4326306"/>
            <a:ext cx="7786601" cy="2571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85"/>
              </a:lnSpc>
            </a:pPr>
            <a:r>
              <a:rPr lang="en-US" sz="2200" b="1" kern="0" spc="-107" dirty="0">
                <a:latin typeface="Poppins" pitchFamily="2" charset="77"/>
                <a:ea typeface="Inter" pitchFamily="34" charset="-122"/>
                <a:cs typeface="Poppins" pitchFamily="2" charset="77"/>
              </a:rPr>
              <a:t>Strategic Alignment </a:t>
            </a:r>
            <a:r>
              <a:rPr lang="en-US" sz="2200" kern="0" spc="-107" dirty="0">
                <a:latin typeface="Poppins" pitchFamily="2" charset="77"/>
                <a:ea typeface="Inter" pitchFamily="34" charset="-122"/>
                <a:cs typeface="Poppins" pitchFamily="2" charset="77"/>
              </a:rPr>
              <a:t>– Supports your CSI, ESG, HR, transformation, and BBBEE goals.</a:t>
            </a:r>
            <a:endParaRPr lang="en-US" sz="2200" dirty="0">
              <a:latin typeface="Poppins" pitchFamily="2" charset="77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4818C804-86F8-02BC-5688-C403FDAB6A24}"/>
              </a:ext>
            </a:extLst>
          </p:cNvPr>
          <p:cNvSpPr/>
          <p:nvPr/>
        </p:nvSpPr>
        <p:spPr>
          <a:xfrm>
            <a:off x="4439639" y="3126945"/>
            <a:ext cx="7786601" cy="2571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85"/>
              </a:lnSpc>
            </a:pPr>
            <a:r>
              <a:rPr lang="en-US" sz="2200" b="1" kern="0" spc="-107" dirty="0">
                <a:latin typeface="Poppins" pitchFamily="2" charset="77"/>
                <a:ea typeface="Inter" pitchFamily="34" charset="-122"/>
                <a:cs typeface="Poppins" pitchFamily="2" charset="77"/>
              </a:rPr>
              <a:t>Proven Impact </a:t>
            </a:r>
            <a:r>
              <a:rPr lang="en-US" sz="2200" kern="0" spc="-107" dirty="0">
                <a:latin typeface="Poppins" pitchFamily="2" charset="77"/>
                <a:ea typeface="Inter" pitchFamily="34" charset="-122"/>
                <a:cs typeface="Poppins" pitchFamily="2" charset="77"/>
              </a:rPr>
              <a:t>– Measurable outcomes with detailed reporting</a:t>
            </a:r>
            <a:endParaRPr lang="en-US" sz="2200" dirty="0">
              <a:latin typeface="Poppins" pitchFamily="2" charset="77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4439639" y="5539736"/>
            <a:ext cx="7786601" cy="25711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85"/>
              </a:lnSpc>
            </a:pPr>
            <a:r>
              <a:rPr lang="en-US" sz="2200" b="1" kern="0" spc="-107" dirty="0">
                <a:latin typeface="Poppins" pitchFamily="2" charset="77"/>
                <a:ea typeface="Inter" pitchFamily="34" charset="-122"/>
                <a:cs typeface="Poppins" pitchFamily="2" charset="77"/>
              </a:rPr>
              <a:t>Nationwide Reach </a:t>
            </a:r>
            <a:r>
              <a:rPr lang="en-US" sz="2200" kern="0" spc="-107" dirty="0">
                <a:latin typeface="Poppins" pitchFamily="2" charset="77"/>
                <a:ea typeface="Inter" pitchFamily="34" charset="-122"/>
                <a:cs typeface="Poppins" pitchFamily="2" charset="77"/>
              </a:rPr>
              <a:t>– Deep community engagement to connect with talent where it matters most</a:t>
            </a:r>
            <a:endParaRPr lang="en-US" sz="2200" dirty="0">
              <a:latin typeface="Poppins" pitchFamily="2" charset="77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611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119"/>
            <a:ext cx="12188952" cy="5523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Our Partners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11769957" y="6502609"/>
            <a:ext cx="228543" cy="228543"/>
          </a:xfrm>
          <a:prstGeom prst="rect">
            <a:avLst/>
          </a:prstGeom>
          <a:noFill/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8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AB1D3EE-74CE-9D4C-81E5-8D61967804F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76131" y="1577749"/>
            <a:ext cx="11239738" cy="4616374"/>
            <a:chOff x="476131" y="1577749"/>
            <a:chExt cx="11239738" cy="4616374"/>
          </a:xfrm>
        </p:grpSpPr>
        <p:sp>
          <p:nvSpPr>
            <p:cNvPr id="3" name="Object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6131" y="1590277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2" name="Object 2">
              <a:extLst>
                <a:ext uri="{FF2B5EF4-FFF2-40B4-BE49-F238E27FC236}">
                  <a16:creationId xmlns:a16="http://schemas.microsoft.com/office/drawing/2014/main" id="{4F38948A-E46A-CCFD-8770-07C7D07B0AC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6131" y="5091304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3" name="Object 2">
              <a:extLst>
                <a:ext uri="{FF2B5EF4-FFF2-40B4-BE49-F238E27FC236}">
                  <a16:creationId xmlns:a16="http://schemas.microsoft.com/office/drawing/2014/main" id="{76FCA7DE-784D-AB32-C4CE-09AF9C218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6131" y="3924295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4" name="Object 2">
              <a:extLst>
                <a:ext uri="{FF2B5EF4-FFF2-40B4-BE49-F238E27FC236}">
                  <a16:creationId xmlns:a16="http://schemas.microsoft.com/office/drawing/2014/main" id="{E843999B-9223-1A17-3779-E265BA74A9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6131" y="2757286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5" name="Object 2">
              <a:extLst>
                <a:ext uri="{FF2B5EF4-FFF2-40B4-BE49-F238E27FC236}">
                  <a16:creationId xmlns:a16="http://schemas.microsoft.com/office/drawing/2014/main" id="{A12370AB-863A-AC39-ECC3-FAD141368A0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47759" y="5091304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6" name="Object 2">
              <a:extLst>
                <a:ext uri="{FF2B5EF4-FFF2-40B4-BE49-F238E27FC236}">
                  <a16:creationId xmlns:a16="http://schemas.microsoft.com/office/drawing/2014/main" id="{0351E308-96E6-531E-713B-005A77288B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20523" y="5091304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7" name="Object 2">
              <a:extLst>
                <a:ext uri="{FF2B5EF4-FFF2-40B4-BE49-F238E27FC236}">
                  <a16:creationId xmlns:a16="http://schemas.microsoft.com/office/drawing/2014/main" id="{05CA0605-F7BA-97F4-AFD0-A50433341B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98327" y="5091304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9" name="Object 2">
              <a:extLst>
                <a:ext uri="{FF2B5EF4-FFF2-40B4-BE49-F238E27FC236}">
                  <a16:creationId xmlns:a16="http://schemas.microsoft.com/office/drawing/2014/main" id="{5B8A2063-4F32-2DC8-9B6A-47DD9BEDAF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42719" y="1590271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0" name="Object 2">
              <a:extLst>
                <a:ext uri="{FF2B5EF4-FFF2-40B4-BE49-F238E27FC236}">
                  <a16:creationId xmlns:a16="http://schemas.microsoft.com/office/drawing/2014/main" id="{6AF9FD58-F770-7303-7170-018303E798A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20523" y="3924294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1" name="Object 2">
              <a:extLst>
                <a:ext uri="{FF2B5EF4-FFF2-40B4-BE49-F238E27FC236}">
                  <a16:creationId xmlns:a16="http://schemas.microsoft.com/office/drawing/2014/main" id="{54A9751C-E86F-0F2D-710B-CFF0AB2072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98327" y="3924295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2" name="Object 2">
              <a:extLst>
                <a:ext uri="{FF2B5EF4-FFF2-40B4-BE49-F238E27FC236}">
                  <a16:creationId xmlns:a16="http://schemas.microsoft.com/office/drawing/2014/main" id="{B8766ED8-30F9-A27A-DB3C-0109EE30B64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42719" y="3924293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3" name="Object 2">
              <a:extLst>
                <a:ext uri="{FF2B5EF4-FFF2-40B4-BE49-F238E27FC236}">
                  <a16:creationId xmlns:a16="http://schemas.microsoft.com/office/drawing/2014/main" id="{22671BA8-4707-3E18-4966-5973C3EE9D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98327" y="2751022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4" name="Object 2">
              <a:extLst>
                <a:ext uri="{FF2B5EF4-FFF2-40B4-BE49-F238E27FC236}">
                  <a16:creationId xmlns:a16="http://schemas.microsoft.com/office/drawing/2014/main" id="{EE8E3E61-27AC-DF97-FA1C-4E21ACACA01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42719" y="2757282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5" name="Object 2">
              <a:extLst>
                <a:ext uri="{FF2B5EF4-FFF2-40B4-BE49-F238E27FC236}">
                  <a16:creationId xmlns:a16="http://schemas.microsoft.com/office/drawing/2014/main" id="{74CD3F2E-8084-5443-E0E8-85ABB9702F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20523" y="2753887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6" name="Object 2">
              <a:extLst>
                <a:ext uri="{FF2B5EF4-FFF2-40B4-BE49-F238E27FC236}">
                  <a16:creationId xmlns:a16="http://schemas.microsoft.com/office/drawing/2014/main" id="{74131854-E495-0DF4-B86B-7504D76424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98327" y="1577749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7" name="Object 2">
              <a:extLst>
                <a:ext uri="{FF2B5EF4-FFF2-40B4-BE49-F238E27FC236}">
                  <a16:creationId xmlns:a16="http://schemas.microsoft.com/office/drawing/2014/main" id="{D62C6986-62EB-688A-7FBB-0B05D95CA0D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20523" y="1583480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</p:grpSp>
      <p:pic>
        <p:nvPicPr>
          <p:cNvPr id="51" name="Picture 50" descr="Image result for YES for youth logo">
            <a:extLst>
              <a:ext uri="{FF2B5EF4-FFF2-40B4-BE49-F238E27FC236}">
                <a16:creationId xmlns:a16="http://schemas.microsoft.com/office/drawing/2014/main" id="{AE221262-A8F0-B5B2-CE2C-DB06BB1FE8F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437" y="1648451"/>
            <a:ext cx="939908" cy="986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7CE2B52-75CF-6BE4-CC6F-841650E85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623" y="2838417"/>
            <a:ext cx="1749396" cy="803182"/>
          </a:xfrm>
          <a:prstGeom prst="rect">
            <a:avLst/>
          </a:prstGeom>
        </p:spPr>
      </p:pic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3E666320-6112-5C67-105A-8240BA007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6956" y="1739118"/>
            <a:ext cx="1381411" cy="7403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09EBB05-C928-4118-3290-15F716FA9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956" y="3002510"/>
            <a:ext cx="1746055" cy="558737"/>
          </a:xfrm>
          <a:prstGeom prst="rect">
            <a:avLst/>
          </a:prstGeom>
        </p:spPr>
      </p:pic>
      <p:pic>
        <p:nvPicPr>
          <p:cNvPr id="55" name="Picture 54" descr="A blue and red logo&#10;&#10;Description automatically generated">
            <a:extLst>
              <a:ext uri="{FF2B5EF4-FFF2-40B4-BE49-F238E27FC236}">
                <a16:creationId xmlns:a16="http://schemas.microsoft.com/office/drawing/2014/main" id="{07EBFBCC-BB4A-EBDC-2015-8955603262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8584" y="1677527"/>
            <a:ext cx="1420861" cy="903262"/>
          </a:xfrm>
          <a:prstGeom prst="rect">
            <a:avLst/>
          </a:prstGeom>
        </p:spPr>
      </p:pic>
      <p:pic>
        <p:nvPicPr>
          <p:cNvPr id="57" name="Picture 56" descr="A logo with text and a circle&#10;&#10;Description automatically generated with medium confidence">
            <a:extLst>
              <a:ext uri="{FF2B5EF4-FFF2-40B4-BE49-F238E27FC236}">
                <a16:creationId xmlns:a16="http://schemas.microsoft.com/office/drawing/2014/main" id="{DF1A577E-8741-7F88-7215-DC3EB04805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9707" y="4233809"/>
            <a:ext cx="1370549" cy="566493"/>
          </a:xfrm>
          <a:prstGeom prst="rect">
            <a:avLst/>
          </a:prstGeom>
        </p:spPr>
      </p:pic>
      <p:pic>
        <p:nvPicPr>
          <p:cNvPr id="58" name="Picture 57" descr="A logo for a company&#10;&#10;Description automatically generated">
            <a:extLst>
              <a:ext uri="{FF2B5EF4-FFF2-40B4-BE49-F238E27FC236}">
                <a16:creationId xmlns:a16="http://schemas.microsoft.com/office/drawing/2014/main" id="{4EB5CD5E-9896-0C2B-145E-6BE6F97918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46" y="4087075"/>
            <a:ext cx="1971665" cy="841705"/>
          </a:xfrm>
          <a:prstGeom prst="rect">
            <a:avLst/>
          </a:prstGeom>
        </p:spPr>
      </p:pic>
      <p:pic>
        <p:nvPicPr>
          <p:cNvPr id="59" name="Picture 58" descr="A logo for a company&#10;&#10;Description automatically generated">
            <a:extLst>
              <a:ext uri="{FF2B5EF4-FFF2-40B4-BE49-F238E27FC236}">
                <a16:creationId xmlns:a16="http://schemas.microsoft.com/office/drawing/2014/main" id="{BA5C90AC-C4DE-3A56-8971-119CD5842E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t="25650" r="-9990" b="32483"/>
          <a:stretch/>
        </p:blipFill>
        <p:spPr>
          <a:xfrm>
            <a:off x="6462052" y="4087075"/>
            <a:ext cx="2426581" cy="859959"/>
          </a:xfrm>
          <a:prstGeom prst="rect">
            <a:avLst/>
          </a:prstGeom>
        </p:spPr>
      </p:pic>
      <p:pic>
        <p:nvPicPr>
          <p:cNvPr id="60" name="Picture 59" descr="A colorful logo with white letters&#10;&#10;Description automatically generated">
            <a:extLst>
              <a:ext uri="{FF2B5EF4-FFF2-40B4-BE49-F238E27FC236}">
                <a16:creationId xmlns:a16="http://schemas.microsoft.com/office/drawing/2014/main" id="{C7BD23D1-1443-6092-30E1-E08C7A073D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4752" y="4148952"/>
            <a:ext cx="782216" cy="736204"/>
          </a:xfrm>
          <a:prstGeom prst="rect">
            <a:avLst/>
          </a:prstGeom>
        </p:spPr>
      </p:pic>
      <p:pic>
        <p:nvPicPr>
          <p:cNvPr id="61" name="Picture 60" descr="A logo with a circle and text&#10;&#10;Description automatically generated">
            <a:extLst>
              <a:ext uri="{FF2B5EF4-FFF2-40B4-BE49-F238E27FC236}">
                <a16:creationId xmlns:a16="http://schemas.microsoft.com/office/drawing/2014/main" id="{655CFFEE-12DC-53F2-1131-95AF207D50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8293" b="25993"/>
          <a:stretch/>
        </p:blipFill>
        <p:spPr>
          <a:xfrm>
            <a:off x="1010549" y="5197191"/>
            <a:ext cx="1699274" cy="891043"/>
          </a:xfrm>
          <a:prstGeom prst="rect">
            <a:avLst/>
          </a:prstGeom>
        </p:spPr>
      </p:pic>
      <p:pic>
        <p:nvPicPr>
          <p:cNvPr id="63" name="Picture 62" descr="A red circle with text&#10;&#10;Description automatically generated">
            <a:extLst>
              <a:ext uri="{FF2B5EF4-FFF2-40B4-BE49-F238E27FC236}">
                <a16:creationId xmlns:a16="http://schemas.microsoft.com/office/drawing/2014/main" id="{105C638D-60BA-13C0-7674-099AE18112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8327" y="5189894"/>
            <a:ext cx="913872" cy="913872"/>
          </a:xfrm>
          <a:prstGeom prst="rect">
            <a:avLst/>
          </a:prstGeom>
        </p:spPr>
      </p:pic>
      <p:pic>
        <p:nvPicPr>
          <p:cNvPr id="64" name="Picture 63" descr="A black and purple logo&#10;&#10;Description automatically generated">
            <a:extLst>
              <a:ext uri="{FF2B5EF4-FFF2-40B4-BE49-F238E27FC236}">
                <a16:creationId xmlns:a16="http://schemas.microsoft.com/office/drawing/2014/main" id="{C07B2065-C700-129A-C50B-32C09A0AE2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4040" y="5351738"/>
            <a:ext cx="1929951" cy="50462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9CB1537-71B6-E46D-AC61-85FB4E085A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07874" y="5107727"/>
            <a:ext cx="1346200" cy="825500"/>
          </a:xfrm>
          <a:prstGeom prst="rect">
            <a:avLst/>
          </a:prstGeom>
        </p:spPr>
      </p:pic>
      <p:pic>
        <p:nvPicPr>
          <p:cNvPr id="67" name="Picture 66" descr="A logo for a company&#10;&#10;Description automatically generated">
            <a:extLst>
              <a:ext uri="{FF2B5EF4-FFF2-40B4-BE49-F238E27FC236}">
                <a16:creationId xmlns:a16="http://schemas.microsoft.com/office/drawing/2014/main" id="{7EB67D14-1AE2-E3F7-4984-BB74ABB084D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7731" b="8758"/>
          <a:stretch/>
        </p:blipFill>
        <p:spPr>
          <a:xfrm>
            <a:off x="9528584" y="2838416"/>
            <a:ext cx="1231900" cy="943921"/>
          </a:xfrm>
          <a:prstGeom prst="rect">
            <a:avLst/>
          </a:prstGeom>
        </p:spPr>
      </p:pic>
      <p:pic>
        <p:nvPicPr>
          <p:cNvPr id="69" name="Picture 68" descr="A close-up of a logo&#10;&#10;Description automatically generated">
            <a:extLst>
              <a:ext uri="{FF2B5EF4-FFF2-40B4-BE49-F238E27FC236}">
                <a16:creationId xmlns:a16="http://schemas.microsoft.com/office/drawing/2014/main" id="{C3CFB6F0-81B4-971A-9A27-F0D24CD6AA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9379" y="2927870"/>
            <a:ext cx="1728806" cy="854467"/>
          </a:xfrm>
          <a:prstGeom prst="rect">
            <a:avLst/>
          </a:prstGeom>
        </p:spPr>
      </p:pic>
      <p:pic>
        <p:nvPicPr>
          <p:cNvPr id="71" name="Picture 70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E43A705C-8C18-32A5-6C40-5C5A6FA7A5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2627" y="1933076"/>
            <a:ext cx="2252855" cy="494786"/>
          </a:xfrm>
          <a:prstGeom prst="rect">
            <a:avLst/>
          </a:prstGeom>
        </p:spPr>
      </p:pic>
      <p:pic>
        <p:nvPicPr>
          <p:cNvPr id="72" name="Picture 71" descr="A circular design with a red and black square&#10;&#10;AI-generated content may be incorrect.">
            <a:extLst>
              <a:ext uri="{FF2B5EF4-FFF2-40B4-BE49-F238E27FC236}">
                <a16:creationId xmlns:a16="http://schemas.microsoft.com/office/drawing/2014/main" id="{E49126CF-3FC8-C576-649F-03E88133615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9451" y="306908"/>
            <a:ext cx="600817" cy="603611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15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119"/>
            <a:ext cx="12188952" cy="5523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Our Partners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11769957" y="6502609"/>
            <a:ext cx="228543" cy="228543"/>
          </a:xfrm>
          <a:prstGeom prst="rect">
            <a:avLst/>
          </a:prstGeom>
          <a:noFill/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8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AB1D3EE-74CE-9D4C-81E5-8D61967804F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76131" y="1577749"/>
            <a:ext cx="11239738" cy="4616374"/>
            <a:chOff x="476131" y="1577749"/>
            <a:chExt cx="11239738" cy="4616374"/>
          </a:xfrm>
        </p:grpSpPr>
        <p:sp>
          <p:nvSpPr>
            <p:cNvPr id="3" name="Object 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6131" y="1590277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2" name="Object 2">
              <a:extLst>
                <a:ext uri="{FF2B5EF4-FFF2-40B4-BE49-F238E27FC236}">
                  <a16:creationId xmlns:a16="http://schemas.microsoft.com/office/drawing/2014/main" id="{4F38948A-E46A-CCFD-8770-07C7D07B0AC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6131" y="5091304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3" name="Object 2">
              <a:extLst>
                <a:ext uri="{FF2B5EF4-FFF2-40B4-BE49-F238E27FC236}">
                  <a16:creationId xmlns:a16="http://schemas.microsoft.com/office/drawing/2014/main" id="{76FCA7DE-784D-AB32-C4CE-09AF9C2182A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6131" y="3924295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4" name="Object 2">
              <a:extLst>
                <a:ext uri="{FF2B5EF4-FFF2-40B4-BE49-F238E27FC236}">
                  <a16:creationId xmlns:a16="http://schemas.microsoft.com/office/drawing/2014/main" id="{E843999B-9223-1A17-3779-E265BA74A9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6131" y="2757286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5" name="Object 2">
              <a:extLst>
                <a:ext uri="{FF2B5EF4-FFF2-40B4-BE49-F238E27FC236}">
                  <a16:creationId xmlns:a16="http://schemas.microsoft.com/office/drawing/2014/main" id="{A12370AB-863A-AC39-ECC3-FAD141368A0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47759" y="5091304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6" name="Object 2">
              <a:extLst>
                <a:ext uri="{FF2B5EF4-FFF2-40B4-BE49-F238E27FC236}">
                  <a16:creationId xmlns:a16="http://schemas.microsoft.com/office/drawing/2014/main" id="{0351E308-96E6-531E-713B-005A77288B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20523" y="5091304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7" name="Object 2">
              <a:extLst>
                <a:ext uri="{FF2B5EF4-FFF2-40B4-BE49-F238E27FC236}">
                  <a16:creationId xmlns:a16="http://schemas.microsoft.com/office/drawing/2014/main" id="{05CA0605-F7BA-97F4-AFD0-A50433341B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98327" y="5091304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39" name="Object 2">
              <a:extLst>
                <a:ext uri="{FF2B5EF4-FFF2-40B4-BE49-F238E27FC236}">
                  <a16:creationId xmlns:a16="http://schemas.microsoft.com/office/drawing/2014/main" id="{5B8A2063-4F32-2DC8-9B6A-47DD9BEDAF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42719" y="1590271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0" name="Object 2">
              <a:extLst>
                <a:ext uri="{FF2B5EF4-FFF2-40B4-BE49-F238E27FC236}">
                  <a16:creationId xmlns:a16="http://schemas.microsoft.com/office/drawing/2014/main" id="{6AF9FD58-F770-7303-7170-018303E798A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20523" y="3924294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1" name="Object 2">
              <a:extLst>
                <a:ext uri="{FF2B5EF4-FFF2-40B4-BE49-F238E27FC236}">
                  <a16:creationId xmlns:a16="http://schemas.microsoft.com/office/drawing/2014/main" id="{54A9751C-E86F-0F2D-710B-CFF0AB2072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98327" y="3924295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2" name="Object 2">
              <a:extLst>
                <a:ext uri="{FF2B5EF4-FFF2-40B4-BE49-F238E27FC236}">
                  <a16:creationId xmlns:a16="http://schemas.microsoft.com/office/drawing/2014/main" id="{B8766ED8-30F9-A27A-DB3C-0109EE30B64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42719" y="3924293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3" name="Object 2">
              <a:extLst>
                <a:ext uri="{FF2B5EF4-FFF2-40B4-BE49-F238E27FC236}">
                  <a16:creationId xmlns:a16="http://schemas.microsoft.com/office/drawing/2014/main" id="{22671BA8-4707-3E18-4966-5973C3EE9D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98327" y="2751022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4" name="Object 2">
              <a:extLst>
                <a:ext uri="{FF2B5EF4-FFF2-40B4-BE49-F238E27FC236}">
                  <a16:creationId xmlns:a16="http://schemas.microsoft.com/office/drawing/2014/main" id="{EE8E3E61-27AC-DF97-FA1C-4E21ACACA01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42719" y="2757282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5" name="Object 2">
              <a:extLst>
                <a:ext uri="{FF2B5EF4-FFF2-40B4-BE49-F238E27FC236}">
                  <a16:creationId xmlns:a16="http://schemas.microsoft.com/office/drawing/2014/main" id="{74CD3F2E-8084-5443-E0E8-85ABB9702F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20523" y="2753887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6" name="Object 2">
              <a:extLst>
                <a:ext uri="{FF2B5EF4-FFF2-40B4-BE49-F238E27FC236}">
                  <a16:creationId xmlns:a16="http://schemas.microsoft.com/office/drawing/2014/main" id="{74131854-E495-0DF4-B86B-7504D76424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98327" y="1577749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  <p:sp>
          <p:nvSpPr>
            <p:cNvPr id="47" name="Object 2">
              <a:extLst>
                <a:ext uri="{FF2B5EF4-FFF2-40B4-BE49-F238E27FC236}">
                  <a16:creationId xmlns:a16="http://schemas.microsoft.com/office/drawing/2014/main" id="{D62C6986-62EB-688A-7FBB-0B05D95CA0D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20523" y="1583480"/>
              <a:ext cx="2768110" cy="110281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>
                  <a:alpha val="10000"/>
                </a:srgbClr>
              </a:solidFill>
              <a:prstDash val="solid"/>
              <a:miter lim="800000"/>
            </a:ln>
          </p:spPr>
          <p:txBody>
            <a:bodyPr/>
            <a:lstStyle/>
            <a:p>
              <a:endParaRPr lang="en-US" dirty="0">
                <a:latin typeface="Poppins" pitchFamily="2" charset="77"/>
              </a:endParaRPr>
            </a:p>
          </p:txBody>
        </p:sp>
      </p:grpSp>
      <p:pic>
        <p:nvPicPr>
          <p:cNvPr id="4" name="Picture 3" descr="A logo with a triangle and a red triangle&#10;&#10;Description automatically generated">
            <a:extLst>
              <a:ext uri="{FF2B5EF4-FFF2-40B4-BE49-F238E27FC236}">
                <a16:creationId xmlns:a16="http://schemas.microsoft.com/office/drawing/2014/main" id="{EEBC47EC-86C3-1D27-F96F-9217EFC6F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62"/>
          <a:stretch/>
        </p:blipFill>
        <p:spPr>
          <a:xfrm>
            <a:off x="1219042" y="1666802"/>
            <a:ext cx="1282288" cy="1026288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4B31A973-37FE-628A-29B3-FD592F062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68" b="34780"/>
          <a:stretch/>
        </p:blipFill>
        <p:spPr>
          <a:xfrm>
            <a:off x="3842910" y="1735310"/>
            <a:ext cx="2016585" cy="767759"/>
          </a:xfrm>
          <a:prstGeom prst="rect">
            <a:avLst/>
          </a:prstGeom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C3A8601B-03FD-2940-32A5-029AABA47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68" b="35862"/>
          <a:stretch/>
        </p:blipFill>
        <p:spPr>
          <a:xfrm>
            <a:off x="3842910" y="1666802"/>
            <a:ext cx="2016585" cy="747214"/>
          </a:xfrm>
          <a:prstGeom prst="rect">
            <a:avLst/>
          </a:prstGeom>
        </p:spPr>
      </p:pic>
      <p:pic>
        <p:nvPicPr>
          <p:cNvPr id="7" name="Picture 6" descr="A cartoon of a rabbit on a ski&#10;&#10;Description automatically generated">
            <a:extLst>
              <a:ext uri="{FF2B5EF4-FFF2-40B4-BE49-F238E27FC236}">
                <a16:creationId xmlns:a16="http://schemas.microsoft.com/office/drawing/2014/main" id="{FCB5BA4D-ECEE-2AF4-1676-F1ED34D39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519" y="3046758"/>
            <a:ext cx="1569726" cy="552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4C8B2C-3A6E-0C72-473D-0E18B1C9AA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78" t="43193" r="7484" b="38331"/>
          <a:stretch/>
        </p:blipFill>
        <p:spPr>
          <a:xfrm>
            <a:off x="784702" y="4332599"/>
            <a:ext cx="2150969" cy="484407"/>
          </a:xfrm>
          <a:prstGeom prst="rect">
            <a:avLst/>
          </a:prstGeom>
        </p:spPr>
      </p:pic>
      <p:pic>
        <p:nvPicPr>
          <p:cNvPr id="10" name="Picture 9" descr="A logo with a rainbow stripe&#10;&#10;Description automatically generated">
            <a:extLst>
              <a:ext uri="{FF2B5EF4-FFF2-40B4-BE49-F238E27FC236}">
                <a16:creationId xmlns:a16="http://schemas.microsoft.com/office/drawing/2014/main" id="{49C5B452-BC87-194E-B62B-12DD069F46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3504" y="1713355"/>
            <a:ext cx="1416304" cy="902894"/>
          </a:xfrm>
          <a:prstGeom prst="rect">
            <a:avLst/>
          </a:prstGeom>
        </p:spPr>
      </p:pic>
      <p:pic>
        <p:nvPicPr>
          <p:cNvPr id="12" name="Picture 11" descr="A logo with colorful dots&#10;&#10;Description automatically generated">
            <a:extLst>
              <a:ext uri="{FF2B5EF4-FFF2-40B4-BE49-F238E27FC236}">
                <a16:creationId xmlns:a16="http://schemas.microsoft.com/office/drawing/2014/main" id="{12F9BCCF-C6D9-6349-42E6-1EF7E24DB3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4324" y="1652715"/>
            <a:ext cx="1104900" cy="1003300"/>
          </a:xfrm>
          <a:prstGeom prst="rect">
            <a:avLst/>
          </a:prstGeom>
        </p:spPr>
      </p:pic>
      <p:pic>
        <p:nvPicPr>
          <p:cNvPr id="14" name="Picture 13" descr="A green rectangle with white text&#10;&#10;Description automatically generated">
            <a:extLst>
              <a:ext uri="{FF2B5EF4-FFF2-40B4-BE49-F238E27FC236}">
                <a16:creationId xmlns:a16="http://schemas.microsoft.com/office/drawing/2014/main" id="{60554738-B1FD-5A2C-EB7A-A2243B4A74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6649" y="2840208"/>
            <a:ext cx="1890014" cy="876811"/>
          </a:xfrm>
          <a:prstGeom prst="rect">
            <a:avLst/>
          </a:prstGeom>
        </p:spPr>
      </p:pic>
      <p:pic>
        <p:nvPicPr>
          <p:cNvPr id="17" name="Picture 16" descr="A blue and white logo&#10;&#10;Description automatically generated">
            <a:extLst>
              <a:ext uri="{FF2B5EF4-FFF2-40B4-BE49-F238E27FC236}">
                <a16:creationId xmlns:a16="http://schemas.microsoft.com/office/drawing/2014/main" id="{58241E7D-2326-8C25-3DCB-8EBE1FD486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382" t="28908" b="27815"/>
          <a:stretch/>
        </p:blipFill>
        <p:spPr>
          <a:xfrm>
            <a:off x="1024403" y="2871756"/>
            <a:ext cx="1630549" cy="813714"/>
          </a:xfrm>
          <a:prstGeom prst="rect">
            <a:avLst/>
          </a:prstGeom>
        </p:spPr>
      </p:pic>
      <p:pic>
        <p:nvPicPr>
          <p:cNvPr id="18" name="Picture 17" descr="A close-up of a logo&#10;&#10;Description automatically generated">
            <a:extLst>
              <a:ext uri="{FF2B5EF4-FFF2-40B4-BE49-F238E27FC236}">
                <a16:creationId xmlns:a16="http://schemas.microsoft.com/office/drawing/2014/main" id="{B823ED36-30CE-3E1F-B701-8223691D1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9416" y="2977838"/>
            <a:ext cx="1139808" cy="759872"/>
          </a:xfrm>
          <a:prstGeom prst="rect">
            <a:avLst/>
          </a:prstGeom>
        </p:spPr>
      </p:pic>
      <p:pic>
        <p:nvPicPr>
          <p:cNvPr id="20" name="Picture 19" descr="A close-up of a logo&#10;&#10;Description automatically generated">
            <a:extLst>
              <a:ext uri="{FF2B5EF4-FFF2-40B4-BE49-F238E27FC236}">
                <a16:creationId xmlns:a16="http://schemas.microsoft.com/office/drawing/2014/main" id="{EE08E0B3-0F73-2126-205B-C74F1C3540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2812" y="3986403"/>
            <a:ext cx="2205394" cy="830603"/>
          </a:xfrm>
          <a:prstGeom prst="rect">
            <a:avLst/>
          </a:prstGeom>
        </p:spPr>
      </p:pic>
      <p:pic>
        <p:nvPicPr>
          <p:cNvPr id="22" name="Picture 21" descr="A blue cloud with white text&#10;&#10;Description automatically generated">
            <a:extLst>
              <a:ext uri="{FF2B5EF4-FFF2-40B4-BE49-F238E27FC236}">
                <a16:creationId xmlns:a16="http://schemas.microsoft.com/office/drawing/2014/main" id="{E6CFD91A-81E2-31A3-0473-881C54317B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6649" y="3986403"/>
            <a:ext cx="1613021" cy="1045310"/>
          </a:xfrm>
          <a:prstGeom prst="rect">
            <a:avLst/>
          </a:prstGeom>
        </p:spPr>
      </p:pic>
      <p:pic>
        <p:nvPicPr>
          <p:cNvPr id="24" name="Picture 23" descr="A red text with a white background&#10;&#10;Description automatically generated">
            <a:extLst>
              <a:ext uri="{FF2B5EF4-FFF2-40B4-BE49-F238E27FC236}">
                <a16:creationId xmlns:a16="http://schemas.microsoft.com/office/drawing/2014/main" id="{BE1A2894-80B5-F1A9-C31A-0F956C3C8B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60614" y="4080657"/>
            <a:ext cx="2408175" cy="763154"/>
          </a:xfrm>
          <a:prstGeom prst="rect">
            <a:avLst/>
          </a:prstGeom>
        </p:spPr>
      </p:pic>
      <p:pic>
        <p:nvPicPr>
          <p:cNvPr id="26" name="Picture 25" descr="A close-up of a logo&#10;&#10;Description automatically generated">
            <a:extLst>
              <a:ext uri="{FF2B5EF4-FFF2-40B4-BE49-F238E27FC236}">
                <a16:creationId xmlns:a16="http://schemas.microsoft.com/office/drawing/2014/main" id="{B131D4BC-DCE8-2598-A73F-A2498233B1D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4550" b="9048"/>
          <a:stretch/>
        </p:blipFill>
        <p:spPr>
          <a:xfrm>
            <a:off x="684559" y="5267723"/>
            <a:ext cx="2554642" cy="926400"/>
          </a:xfrm>
          <a:prstGeom prst="rect">
            <a:avLst/>
          </a:prstGeom>
        </p:spPr>
      </p:pic>
      <p:pic>
        <p:nvPicPr>
          <p:cNvPr id="30" name="Picture 29" descr="A logo of a company&#10;&#10;Description automatically generated">
            <a:extLst>
              <a:ext uri="{FF2B5EF4-FFF2-40B4-BE49-F238E27FC236}">
                <a16:creationId xmlns:a16="http://schemas.microsoft.com/office/drawing/2014/main" id="{97B3C18B-A72E-6B00-C16B-9C063337CD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91879" y="5160972"/>
            <a:ext cx="1386411" cy="876811"/>
          </a:xfrm>
          <a:prstGeom prst="rect">
            <a:avLst/>
          </a:prstGeom>
        </p:spPr>
      </p:pic>
      <p:pic>
        <p:nvPicPr>
          <p:cNvPr id="38" name="Picture 37" descr="A logo of a company&#10;&#10;Description automatically generated">
            <a:extLst>
              <a:ext uri="{FF2B5EF4-FFF2-40B4-BE49-F238E27FC236}">
                <a16:creationId xmlns:a16="http://schemas.microsoft.com/office/drawing/2014/main" id="{1FDFEB60-683D-89BA-4EAD-753531C55B9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7378"/>
          <a:stretch/>
        </p:blipFill>
        <p:spPr>
          <a:xfrm>
            <a:off x="6833189" y="5160972"/>
            <a:ext cx="1053750" cy="932299"/>
          </a:xfrm>
          <a:prstGeom prst="rect">
            <a:avLst/>
          </a:prstGeom>
        </p:spPr>
      </p:pic>
      <p:pic>
        <p:nvPicPr>
          <p:cNvPr id="66" name="Picture 65" descr="A blue and white logo&#10;&#10;Description automatically generated">
            <a:extLst>
              <a:ext uri="{FF2B5EF4-FFF2-40B4-BE49-F238E27FC236}">
                <a16:creationId xmlns:a16="http://schemas.microsoft.com/office/drawing/2014/main" id="{3222ABAC-A9C3-F31C-E54C-A293D0B6D8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74352" y="5143312"/>
            <a:ext cx="1380697" cy="998802"/>
          </a:xfrm>
          <a:prstGeom prst="rect">
            <a:avLst/>
          </a:prstGeom>
        </p:spPr>
      </p:pic>
      <p:pic>
        <p:nvPicPr>
          <p:cNvPr id="67" name="Picture 66" descr="A circular design with a red and black square&#10;&#10;AI-generated content may be incorrect.">
            <a:extLst>
              <a:ext uri="{FF2B5EF4-FFF2-40B4-BE49-F238E27FC236}">
                <a16:creationId xmlns:a16="http://schemas.microsoft.com/office/drawing/2014/main" id="{25529174-6814-A06D-231D-2F06B6E137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3586" y="314929"/>
            <a:ext cx="600817" cy="6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2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95226" y="95226"/>
            <a:ext cx="3936016" cy="6665833"/>
          </a:xfrm>
          <a:prstGeom prst="rect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209500" y="1161164"/>
            <a:ext cx="3701070" cy="7808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6160"/>
              </a:lnSpc>
              <a:buNone/>
            </a:pPr>
            <a:r>
              <a:rPr lang="en-US" sz="5625" kern="0" spc="-337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100M+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209500" y="2037989"/>
            <a:ext cx="3701070" cy="2761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190"/>
              </a:lnSpc>
              <a:spcBef>
                <a:spcPts val="741"/>
              </a:spcBef>
              <a:buNone/>
            </a:pPr>
            <a:r>
              <a:rPr lang="en-US" sz="1875" kern="0" spc="-112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FUNDING RAISED ANNUALLY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1639382" y="2544027"/>
            <a:ext cx="841116" cy="0"/>
          </a:xfrm>
          <a:prstGeom prst="line">
            <a:avLst/>
          </a:prstGeom>
          <a:noFill/>
          <a:ln w="12700">
            <a:solidFill>
              <a:srgbClr val="FFFFFF">
                <a:alpha val="9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209500" y="2814827"/>
            <a:ext cx="3701070" cy="7808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6160"/>
              </a:lnSpc>
              <a:spcBef>
                <a:spcPts val="1282"/>
              </a:spcBef>
              <a:buNone/>
            </a:pPr>
            <a:r>
              <a:rPr lang="en-US" sz="5625" kern="0" spc="-337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4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209500" y="3691651"/>
            <a:ext cx="3701070" cy="2761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190"/>
              </a:lnSpc>
              <a:spcBef>
                <a:spcPts val="741"/>
              </a:spcBef>
              <a:buNone/>
            </a:pPr>
            <a:r>
              <a:rPr lang="en-US" sz="1875" kern="0" spc="-112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HUBS ACROSS SA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1639382" y="4197689"/>
            <a:ext cx="841116" cy="0"/>
          </a:xfrm>
          <a:prstGeom prst="line">
            <a:avLst/>
          </a:prstGeom>
          <a:noFill/>
          <a:ln w="12700">
            <a:solidFill>
              <a:srgbClr val="FFFFFF">
                <a:alpha val="90000"/>
              </a:srgbClr>
            </a:solidFill>
            <a:prstDash val="solid"/>
            <a:miter lim="800000"/>
          </a:ln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209500" y="4468489"/>
            <a:ext cx="3701070" cy="7808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6160"/>
              </a:lnSpc>
              <a:spcBef>
                <a:spcPts val="1282"/>
              </a:spcBef>
              <a:buNone/>
            </a:pPr>
            <a:r>
              <a:rPr lang="en-US" sz="5625" kern="0" spc="-337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67%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209500" y="5345314"/>
            <a:ext cx="3701070" cy="2761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190"/>
              </a:lnSpc>
              <a:spcBef>
                <a:spcPts val="741"/>
              </a:spcBef>
              <a:buNone/>
            </a:pPr>
            <a:r>
              <a:rPr lang="en-US" sz="1875" kern="0" spc="-112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AVERAGE FEMALE PARTICIPATION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4126468" y="95226"/>
            <a:ext cx="3936016" cy="328530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308509" y="2051455"/>
            <a:ext cx="3571934" cy="59040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372"/>
              </a:lnSpc>
              <a:spcBef>
                <a:spcPts val="1569"/>
              </a:spcBef>
              <a:buNone/>
            </a:pPr>
            <a:r>
              <a:rPr lang="en-US" sz="1710" kern="0" spc="-34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”I now have the confidence to pursue my long-term goal of moving to the product team”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4277148" y="2988391"/>
            <a:ext cx="3571934" cy="25711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081"/>
              </a:lnSpc>
              <a:spcBef>
                <a:spcPts val="1163"/>
              </a:spcBef>
              <a:buNone/>
            </a:pPr>
            <a:r>
              <a:rPr lang="en-US" sz="1781" kern="0" spc="-107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LOYISILE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8157710" y="95226"/>
            <a:ext cx="3936016" cy="328530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8402600" y="1789243"/>
            <a:ext cx="3446236" cy="94273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97"/>
              </a:lnSpc>
              <a:spcBef>
                <a:spcPts val="1652"/>
              </a:spcBef>
              <a:buNone/>
            </a:pPr>
            <a:r>
              <a:rPr lang="en-US" sz="1800" kern="0" spc="-36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”Today </a:t>
            </a:r>
            <a:r>
              <a:rPr lang="en-US" kern="0" spc="-36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, I’m thriving in a role I thought was out of my league”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8402600" y="2940470"/>
            <a:ext cx="3446236" cy="2761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190"/>
              </a:lnSpc>
              <a:spcBef>
                <a:spcPts val="1224"/>
              </a:spcBef>
              <a:buNone/>
            </a:pPr>
            <a:r>
              <a:rPr lang="en-US" sz="1875" kern="0" spc="-112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SASEKANI MALULEKE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4126468" y="3475756"/>
            <a:ext cx="3936016" cy="328530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4229947" y="5037168"/>
            <a:ext cx="3729058" cy="94273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97"/>
              </a:lnSpc>
              <a:spcBef>
                <a:spcPts val="1652"/>
              </a:spcBef>
              <a:buNone/>
            </a:pPr>
            <a:r>
              <a:rPr lang="en-US" sz="1800" kern="0" spc="-36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“Despite my tough start, today I’m an intern with a promising tech career ahead.”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4229947" y="6138369"/>
            <a:ext cx="3729058" cy="2761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190"/>
              </a:lnSpc>
              <a:spcBef>
                <a:spcPts val="1224"/>
              </a:spcBef>
              <a:buNone/>
            </a:pPr>
            <a:r>
              <a:rPr lang="en-US" sz="1875" kern="0" spc="-112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SIPHELO NYANDANA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5190484" y="3506258"/>
            <a:ext cx="1423258" cy="1456828"/>
          </a:xfrm>
          <a:prstGeom prst="ellipse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pic>
        <p:nvPicPr>
          <p:cNvPr id="25" name="Object 24"/>
          <p:cNvPicPr>
            <a:picLocks noChangeAspect="1"/>
          </p:cNvPicPr>
          <p:nvPr/>
        </p:nvPicPr>
        <p:blipFill>
          <a:blip r:embed="rId3"/>
          <a:srcRect t="4712" b="4712"/>
          <a:stretch/>
        </p:blipFill>
        <p:spPr>
          <a:xfrm>
            <a:off x="5275049" y="3535486"/>
            <a:ext cx="1427599" cy="1427599"/>
          </a:xfrm>
          <a:prstGeom prst="ellipse">
            <a:avLst/>
          </a:prstGeom>
        </p:spPr>
      </p:pic>
      <p:sp>
        <p:nvSpPr>
          <p:cNvPr id="26" name="Object 25"/>
          <p:cNvSpPr/>
          <p:nvPr/>
        </p:nvSpPr>
        <p:spPr>
          <a:xfrm>
            <a:off x="8157710" y="3475756"/>
            <a:ext cx="3936016" cy="328530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8270022" y="5137383"/>
            <a:ext cx="3460680" cy="94273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497"/>
              </a:lnSpc>
              <a:spcBef>
                <a:spcPts val="1652"/>
              </a:spcBef>
              <a:buNone/>
            </a:pPr>
            <a:r>
              <a:rPr lang="en-US" sz="1800" kern="0" spc="-36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“I love that everything is happening so fast and that I am constantly learning. !"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8449542" y="6170382"/>
            <a:ext cx="2985341" cy="2761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190"/>
              </a:lnSpc>
              <a:spcBef>
                <a:spcPts val="1224"/>
              </a:spcBef>
              <a:buNone/>
            </a:pPr>
            <a:r>
              <a:rPr lang="en-US" sz="1875" kern="0" spc="-112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MARQUEES ARENDSE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34" name="Object 23">
            <a:extLst>
              <a:ext uri="{FF2B5EF4-FFF2-40B4-BE49-F238E27FC236}">
                <a16:creationId xmlns:a16="http://schemas.microsoft.com/office/drawing/2014/main" id="{F29B7376-0E74-6125-A173-692F71ABDD9F}"/>
              </a:ext>
            </a:extLst>
          </p:cNvPr>
          <p:cNvSpPr/>
          <p:nvPr/>
        </p:nvSpPr>
        <p:spPr>
          <a:xfrm>
            <a:off x="5306991" y="362804"/>
            <a:ext cx="1423258" cy="1456828"/>
          </a:xfrm>
          <a:prstGeom prst="ellipse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pic>
        <p:nvPicPr>
          <p:cNvPr id="31" name="Picture 30" descr="A circular design with a red and black square&#10;&#10;AI-generated content may be incorrect.">
            <a:extLst>
              <a:ext uri="{FF2B5EF4-FFF2-40B4-BE49-F238E27FC236}">
                <a16:creationId xmlns:a16="http://schemas.microsoft.com/office/drawing/2014/main" id="{E799DA53-83E3-BC7A-1C89-226FB3F62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74" y="412955"/>
            <a:ext cx="600817" cy="603611"/>
          </a:xfrm>
          <a:prstGeom prst="rect">
            <a:avLst/>
          </a:prstGeom>
        </p:spPr>
      </p:pic>
      <p:sp>
        <p:nvSpPr>
          <p:cNvPr id="35" name="Object 23">
            <a:extLst>
              <a:ext uri="{FF2B5EF4-FFF2-40B4-BE49-F238E27FC236}">
                <a16:creationId xmlns:a16="http://schemas.microsoft.com/office/drawing/2014/main" id="{720EF2EC-794C-771C-3FF9-4B3169AE89AB}"/>
              </a:ext>
            </a:extLst>
          </p:cNvPr>
          <p:cNvSpPr/>
          <p:nvPr/>
        </p:nvSpPr>
        <p:spPr>
          <a:xfrm>
            <a:off x="9166236" y="317165"/>
            <a:ext cx="1423258" cy="1456828"/>
          </a:xfrm>
          <a:prstGeom prst="ellipse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pic>
        <p:nvPicPr>
          <p:cNvPr id="15" name="Object 14"/>
          <p:cNvPicPr>
            <a:picLocks noChangeAspect="1"/>
          </p:cNvPicPr>
          <p:nvPr/>
        </p:nvPicPr>
        <p:blipFill>
          <a:blip r:embed="rId5"/>
          <a:srcRect l="3723" r="3723"/>
          <a:stretch/>
        </p:blipFill>
        <p:spPr>
          <a:xfrm>
            <a:off x="5367680" y="377851"/>
            <a:ext cx="1453592" cy="1453592"/>
          </a:xfrm>
          <a:prstGeom prst="ellipse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6"/>
          <a:srcRect l="7097" r="7097"/>
          <a:stretch/>
        </p:blipFill>
        <p:spPr>
          <a:xfrm>
            <a:off x="9247316" y="297905"/>
            <a:ext cx="1506093" cy="1506093"/>
          </a:xfrm>
          <a:prstGeom prst="ellipse">
            <a:avLst/>
          </a:prstGeom>
        </p:spPr>
      </p:pic>
      <p:sp>
        <p:nvSpPr>
          <p:cNvPr id="36" name="Object 23">
            <a:extLst>
              <a:ext uri="{FF2B5EF4-FFF2-40B4-BE49-F238E27FC236}">
                <a16:creationId xmlns:a16="http://schemas.microsoft.com/office/drawing/2014/main" id="{71774F65-37DE-7955-F43D-7265B69FF1D8}"/>
              </a:ext>
            </a:extLst>
          </p:cNvPr>
          <p:cNvSpPr/>
          <p:nvPr/>
        </p:nvSpPr>
        <p:spPr>
          <a:xfrm>
            <a:off x="9230584" y="3469275"/>
            <a:ext cx="1423258" cy="1456828"/>
          </a:xfrm>
          <a:prstGeom prst="ellipse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pic>
        <p:nvPicPr>
          <p:cNvPr id="30" name="Object 29"/>
          <p:cNvPicPr>
            <a:picLocks noChangeAspect="1"/>
          </p:cNvPicPr>
          <p:nvPr/>
        </p:nvPicPr>
        <p:blipFill>
          <a:blip r:embed="rId7"/>
          <a:srcRect l="773" r="773"/>
          <a:stretch/>
        </p:blipFill>
        <p:spPr>
          <a:xfrm>
            <a:off x="9325810" y="3506257"/>
            <a:ext cx="1427599" cy="1427599"/>
          </a:xfrm>
          <a:prstGeom prst="ellipse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7315111" y="0"/>
            <a:ext cx="4873841" cy="6856286"/>
          </a:xfrm>
          <a:prstGeom prst="rect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/>
          <a:srcRect t="9872" b="9872"/>
          <a:stretch/>
        </p:blipFill>
        <p:spPr>
          <a:xfrm>
            <a:off x="7906606" y="832088"/>
            <a:ext cx="3690849" cy="5192109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94483" y="2925677"/>
            <a:ext cx="6988358" cy="147845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spcBef>
                <a:spcPts val="1455"/>
              </a:spcBef>
            </a:pPr>
            <a:r>
              <a:rPr lang="en-US" sz="3000" kern="0" spc="-225" dirty="0">
                <a:solidFill>
                  <a:srgbClr val="1D2951">
                    <a:alpha val="5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"I started this journey in flip-flops, unsure if I belonged. Today, I walk into boardrooms as a </a:t>
            </a:r>
            <a:r>
              <a:rPr lang="en-US" sz="3000" kern="0" spc="-225" dirty="0">
                <a:solidFill>
                  <a:srgbClr val="1D29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Junior Digital Administrator</a:t>
            </a:r>
            <a:r>
              <a:rPr lang="en-US" sz="3000" kern="0" spc="-225" dirty="0">
                <a:solidFill>
                  <a:srgbClr val="1D2951">
                    <a:alpha val="5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—proof that </a:t>
            </a:r>
            <a:r>
              <a:rPr lang="en-US" sz="3000" kern="0" spc="-225" dirty="0">
                <a:solidFill>
                  <a:srgbClr val="1D29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growth starts</a:t>
            </a:r>
            <a:r>
              <a:rPr lang="en-US" sz="3000" kern="0" spc="-225" dirty="0">
                <a:solidFill>
                  <a:srgbClr val="1D2951">
                    <a:alpha val="5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 when someone believes in you, and you begin to believe it too. "</a:t>
            </a:r>
            <a:endParaRPr lang="en-US" sz="3000" dirty="0">
              <a:latin typeface="Poppins" pitchFamily="2" charset="77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232269" y="5453465"/>
            <a:ext cx="6850572" cy="2190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2"/>
              </a:lnSpc>
              <a:spcBef>
                <a:spcPts val="1045"/>
              </a:spcBef>
              <a:buNone/>
            </a:pPr>
            <a:r>
              <a:rPr lang="en-US" sz="1500" kern="0" spc="-90" dirty="0">
                <a:solidFill>
                  <a:srgbClr val="000000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KATE MAAKANE, </a:t>
            </a:r>
            <a:r>
              <a:rPr lang="en-US" sz="1500" kern="0" spc="-90" dirty="0">
                <a:solidFill>
                  <a:srgbClr val="000000">
                    <a:alpha val="5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SALESFORCE ADMINISTRATOR</a:t>
            </a:r>
            <a:endParaRPr lang="en-US" dirty="0">
              <a:latin typeface="Poppins" pitchFamily="2" charset="77"/>
            </a:endParaRPr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889" y="1536161"/>
            <a:ext cx="771332" cy="571357"/>
          </a:xfrm>
          <a:prstGeom prst="rect">
            <a:avLst/>
          </a:prstGeom>
        </p:spPr>
      </p:pic>
      <p:pic>
        <p:nvPicPr>
          <p:cNvPr id="8" name="Picture 7" descr="A blue and red circle with black lines&#10;&#10;AI-generated content may be incorrect.">
            <a:extLst>
              <a:ext uri="{FF2B5EF4-FFF2-40B4-BE49-F238E27FC236}">
                <a16:creationId xmlns:a16="http://schemas.microsoft.com/office/drawing/2014/main" id="{7D7CD3F7-E944-C5C6-E5CD-BD5DC0D68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23" y="412955"/>
            <a:ext cx="600817" cy="6044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1590277"/>
            <a:ext cx="11236690" cy="4408972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130" y="1590277"/>
            <a:ext cx="11246213" cy="4418495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76131" y="1590277"/>
            <a:ext cx="1937360" cy="135660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2413491" y="1590277"/>
            <a:ext cx="2324832" cy="135660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738324" y="1590277"/>
            <a:ext cx="2324832" cy="135660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7063156" y="1590277"/>
            <a:ext cx="2324832" cy="135660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9387989" y="1590277"/>
            <a:ext cx="2324832" cy="1356607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76131" y="2946884"/>
            <a:ext cx="1937360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2413491" y="2946884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738324" y="2946884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7063156" y="2946884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9387989" y="2946884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476131" y="3964339"/>
            <a:ext cx="1937360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2413491" y="3964339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4738324" y="3964339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7063156" y="3964339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9387989" y="3964339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476131" y="4981795"/>
            <a:ext cx="1937360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2413491" y="4981795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4738324" y="4981795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7063156" y="4981795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9387989" y="4981795"/>
            <a:ext cx="2324832" cy="1017455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algn="ctr">
              <a:buNone/>
            </a:pPr>
            <a:endParaRPr lang="en-US" dirty="0">
              <a:latin typeface="Poppins" pitchFamily="2" charset="77"/>
            </a:endParaRPr>
          </a:p>
        </p:txBody>
      </p:sp>
      <p:sp>
        <p:nvSpPr>
          <p:cNvPr id="25" name="Object 24"/>
          <p:cNvSpPr/>
          <p:nvPr/>
        </p:nvSpPr>
        <p:spPr>
          <a:xfrm>
            <a:off x="11865183" y="6502609"/>
            <a:ext cx="133317" cy="228543"/>
          </a:xfrm>
          <a:prstGeom prst="rect">
            <a:avLst/>
          </a:prstGeom>
          <a:noFill/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6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15</a:t>
            </a:fld>
            <a:endParaRPr lang="en-US" dirty="0"/>
          </a:p>
        </p:txBody>
      </p:sp>
      <p:pic>
        <p:nvPicPr>
          <p:cNvPr id="27" name="Picture 26" descr="A circular design with a red and black square&#10;&#10;AI-generated content may be incorrect.">
            <a:extLst>
              <a:ext uri="{FF2B5EF4-FFF2-40B4-BE49-F238E27FC236}">
                <a16:creationId xmlns:a16="http://schemas.microsoft.com/office/drawing/2014/main" id="{A3C5DA16-D75E-6573-C012-A909A6224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74" y="412955"/>
            <a:ext cx="600817" cy="603611"/>
          </a:xfrm>
          <a:prstGeom prst="rect">
            <a:avLst/>
          </a:prstGeom>
        </p:spPr>
      </p:pic>
      <p:sp>
        <p:nvSpPr>
          <p:cNvPr id="29" name="Object 1">
            <a:extLst>
              <a:ext uri="{FF2B5EF4-FFF2-40B4-BE49-F238E27FC236}">
                <a16:creationId xmlns:a16="http://schemas.microsoft.com/office/drawing/2014/main" id="{9F764B99-B272-C405-A120-600B27B09A2D}"/>
              </a:ext>
            </a:extLst>
          </p:cNvPr>
          <p:cNvSpPr/>
          <p:nvPr/>
        </p:nvSpPr>
        <p:spPr>
          <a:xfrm>
            <a:off x="-4206240" y="5140427"/>
            <a:ext cx="12188952" cy="5523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Thank You! </a:t>
            </a:r>
            <a:endParaRPr lang="en-US" dirty="0">
              <a:latin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1476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D2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circular design&#10;&#10;AI-generated content may be incorrect.">
            <a:extLst>
              <a:ext uri="{FF2B5EF4-FFF2-40B4-BE49-F238E27FC236}">
                <a16:creationId xmlns:a16="http://schemas.microsoft.com/office/drawing/2014/main" id="{4E3FCA57-0908-F3CB-5113-8841DDFD50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52873" y="1192514"/>
            <a:ext cx="4472971" cy="4472971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523884" y="2396482"/>
            <a:ext cx="11144231" cy="234256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spcBef>
                <a:spcPts val="938"/>
              </a:spcBef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“By 2030, over 230 million jobs in sub-Saharan Africa will require new skills — creating an unprecedented demand for upskilling and reskilling.”</a:t>
            </a:r>
            <a:b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</a:b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(Source: World Bank, 2022)</a:t>
            </a:r>
          </a:p>
        </p:txBody>
      </p:sp>
    </p:spTree>
    <p:extLst>
      <p:ext uri="{BB962C8B-B14F-4D97-AF65-F5344CB8AC3E}">
        <p14:creationId xmlns:p14="http://schemas.microsoft.com/office/powerpoint/2010/main" val="1447064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4">
            <a:alphaModFix amt="78000"/>
          </a:blip>
          <a:srcRect l="18007" t="-1080" r="22945" b="1080"/>
          <a:stretch/>
        </p:blipFill>
        <p:spPr>
          <a:xfrm>
            <a:off x="8157709" y="0"/>
            <a:ext cx="3992245" cy="6761059"/>
          </a:xfrm>
          <a:prstGeom prst="rect">
            <a:avLst/>
          </a:prstGeom>
        </p:spPr>
      </p:pic>
      <p:sp>
        <p:nvSpPr>
          <p:cNvPr id="2" name="Object 1"/>
          <p:cNvSpPr/>
          <p:nvPr/>
        </p:nvSpPr>
        <p:spPr>
          <a:xfrm>
            <a:off x="98274" y="96083"/>
            <a:ext cx="3936016" cy="6665833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251080" y="2031889"/>
            <a:ext cx="3624309" cy="156170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2319"/>
              </a:lnSpc>
              <a:buNone/>
            </a:pPr>
            <a:r>
              <a:rPr lang="en-US" sz="11250" kern="0" spc="-67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8.4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251080" y="3500158"/>
            <a:ext cx="3624309" cy="5523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Million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251080" y="4187869"/>
            <a:ext cx="3624309" cy="438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2"/>
              </a:lnSpc>
              <a:spcBef>
                <a:spcPts val="1045"/>
              </a:spcBef>
              <a:buNone/>
            </a:pPr>
            <a:r>
              <a:rPr lang="en-US" kern="0" spc="-90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Unemployed South Africans</a:t>
            </a:r>
            <a:endParaRPr lang="en-US" sz="2400" dirty="0">
              <a:latin typeface="Poppins" pitchFamily="2" charset="77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4126468" y="95226"/>
            <a:ext cx="3936016" cy="6665833"/>
          </a:xfrm>
          <a:prstGeom prst="rect">
            <a:avLst/>
          </a:prstGeom>
          <a:solidFill>
            <a:srgbClr val="1D2951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334696" y="2031889"/>
            <a:ext cx="3519560" cy="156170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2319"/>
              </a:lnSpc>
            </a:pPr>
            <a:r>
              <a:rPr lang="en-US" sz="11250" kern="0" spc="-67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23% 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4334696" y="3646379"/>
            <a:ext cx="3519560" cy="5523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ICT Roles Held by Women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4334696" y="4623827"/>
            <a:ext cx="3519560" cy="438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2"/>
              </a:lnSpc>
              <a:spcBef>
                <a:spcPts val="1045"/>
              </a:spcBef>
              <a:buNone/>
            </a:pPr>
            <a:r>
              <a:rPr lang="en-US" sz="1500" kern="0" spc="-90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Huge gender </a:t>
            </a:r>
            <a:r>
              <a:rPr lang="en-US" sz="1500" kern="0" spc="-90" dirty="0" err="1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disaprity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8157710" y="95226"/>
            <a:ext cx="3936016" cy="6665833"/>
          </a:xfrm>
          <a:prstGeom prst="rect">
            <a:avLst/>
          </a:prstGeom>
          <a:solidFill>
            <a:schemeClr val="tx2">
              <a:alpha val="28551"/>
            </a:schemeClr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8339751" y="2031889"/>
            <a:ext cx="3571934" cy="156170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2319"/>
              </a:lnSpc>
              <a:buNone/>
            </a:pPr>
            <a:r>
              <a:rPr lang="en-US" sz="11250" kern="0" spc="-675" dirty="0">
                <a:solidFill>
                  <a:schemeClr val="bg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230</a:t>
            </a:r>
            <a:endParaRPr lang="en-US" dirty="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8339751" y="3500158"/>
            <a:ext cx="3571934" cy="5523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kern="0" spc="-225" dirty="0">
                <a:solidFill>
                  <a:schemeClr val="bg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Million</a:t>
            </a:r>
            <a:endParaRPr lang="en-US" dirty="0">
              <a:solidFill>
                <a:schemeClr val="bg1"/>
              </a:solidFill>
              <a:latin typeface="Poppins" pitchFamily="2" charset="77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8339751" y="4187869"/>
            <a:ext cx="3571934" cy="43804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1752"/>
              </a:lnSpc>
              <a:spcBef>
                <a:spcPts val="1045"/>
              </a:spcBef>
              <a:buNone/>
            </a:pPr>
            <a:r>
              <a:rPr lang="en-US" sz="1500" kern="0" spc="-90" dirty="0">
                <a:solidFill>
                  <a:schemeClr val="bg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OPPORTUNITIES</a:t>
            </a:r>
            <a:endParaRPr lang="en-US" dirty="0">
              <a:solidFill>
                <a:schemeClr val="bg1"/>
              </a:solidFill>
              <a:latin typeface="Poppins" pitchFamily="2" charset="77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1D2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3681540" y="0"/>
            <a:ext cx="4828920" cy="165693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4380"/>
              </a:lnSpc>
              <a:buNone/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Who We Are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616142" y="2833187"/>
            <a:ext cx="11271057" cy="251397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2497"/>
              </a:lnSpc>
              <a:spcBef>
                <a:spcPts val="792"/>
              </a:spcBef>
              <a:buNone/>
            </a:pPr>
            <a:r>
              <a:rPr lang="en-US" sz="2400" b="1" kern="0" spc="-36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Building Africa’s future-ready workforce by shifting perceptions of talent</a:t>
            </a:r>
            <a:br>
              <a:rPr lang="en-US" sz="2400" kern="0" spc="-36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</a:br>
            <a:endParaRPr lang="en-US" sz="2400" kern="0" spc="-36" dirty="0">
              <a:solidFill>
                <a:srgbClr val="FFFFFF">
                  <a:alpha val="80000"/>
                </a:srgbClr>
              </a:solidFill>
              <a:latin typeface="Poppins" pitchFamily="2" charset="77"/>
              <a:ea typeface="Inter" pitchFamily="34" charset="-122"/>
              <a:cs typeface="Poppins" pitchFamily="2" charset="77"/>
            </a:endParaRPr>
          </a:p>
          <a:p>
            <a:pPr>
              <a:lnSpc>
                <a:spcPts val="2497"/>
              </a:lnSpc>
              <a:spcBef>
                <a:spcPts val="792"/>
              </a:spcBef>
              <a:buNone/>
            </a:pPr>
            <a:r>
              <a:rPr lang="en-US" sz="2400" kern="0" spc="-36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From youth entering the job market to professionals enhancing their skills to stay ahead, we build the technical capabilities, soft skills, and adaptability needed for long-term career success. With deep expertise in professional workforce development and work readiness, we are responsive to market needs and collaborate with funders and visionary partners who see talent as a driver of growth, innovation, and inclusive economic impact.</a:t>
            </a:r>
          </a:p>
          <a:p>
            <a:pPr>
              <a:lnSpc>
                <a:spcPts val="2497"/>
              </a:lnSpc>
              <a:spcBef>
                <a:spcPts val="792"/>
              </a:spcBef>
              <a:buNone/>
            </a:pPr>
            <a:endParaRPr lang="en-US" sz="2400" kern="0" spc="-36" dirty="0">
              <a:solidFill>
                <a:srgbClr val="FFFFFF">
                  <a:alpha val="80000"/>
                </a:srgbClr>
              </a:solidFill>
              <a:latin typeface="Poppins" pitchFamily="2" charset="77"/>
              <a:ea typeface="Inter" pitchFamily="34" charset="-122"/>
              <a:cs typeface="Poppins" pitchFamily="2" charset="77"/>
            </a:endParaRPr>
          </a:p>
          <a:p>
            <a:pPr>
              <a:lnSpc>
                <a:spcPts val="2497"/>
              </a:lnSpc>
              <a:spcBef>
                <a:spcPts val="792"/>
              </a:spcBef>
              <a:buNone/>
            </a:pPr>
            <a:r>
              <a:rPr lang="en-US" sz="2400" kern="0" spc="-36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We empower individuals, advise industry and government, and drive systemic change to unlock value across the continent.</a:t>
            </a:r>
            <a:br>
              <a:rPr lang="en-US" sz="2400" kern="0" spc="-36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</a:br>
            <a:endParaRPr lang="en-US" sz="2400" kern="0" spc="-36" dirty="0">
              <a:solidFill>
                <a:srgbClr val="FFFFFF">
                  <a:alpha val="80000"/>
                </a:srgbClr>
              </a:solidFill>
              <a:latin typeface="Poppins" pitchFamily="2" charset="77"/>
              <a:ea typeface="Inter" pitchFamily="34" charset="-122"/>
              <a:cs typeface="Poppins" pitchFamily="2" charset="77"/>
            </a:endParaRPr>
          </a:p>
          <a:p>
            <a:pPr>
              <a:lnSpc>
                <a:spcPts val="2497"/>
              </a:lnSpc>
              <a:spcBef>
                <a:spcPts val="792"/>
              </a:spcBef>
              <a:buNone/>
            </a:pPr>
            <a:r>
              <a:rPr lang="en-US" sz="2400" b="1" i="1" kern="0" spc="-36" dirty="0">
                <a:solidFill>
                  <a:srgbClr val="FFFFFF">
                    <a:alpha val="80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CAPACITI is part of the UVU Africa Group.</a:t>
            </a:r>
          </a:p>
        </p:txBody>
      </p:sp>
      <p:pic>
        <p:nvPicPr>
          <p:cNvPr id="6" name="Picture 5" descr="A circular design with a red and black square&#10;&#10;AI-generated content may be incorrect.">
            <a:extLst>
              <a:ext uri="{FF2B5EF4-FFF2-40B4-BE49-F238E27FC236}">
                <a16:creationId xmlns:a16="http://schemas.microsoft.com/office/drawing/2014/main" id="{5555725A-049F-4E91-87A0-99E5CF2EB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16" y="714760"/>
            <a:ext cx="600817" cy="6036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9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E4852A-35F6-7362-A6EE-1FE584886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7D9FB548-7D50-61A0-8074-6563EFACC489}"/>
              </a:ext>
            </a:extLst>
          </p:cNvPr>
          <p:cNvSpPr/>
          <p:nvPr/>
        </p:nvSpPr>
        <p:spPr>
          <a:xfrm>
            <a:off x="951310" y="2137084"/>
            <a:ext cx="10286333" cy="21902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17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-90" normalizeH="0" baseline="0" noProof="0" dirty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Poppins" pitchFamily="2" charset="77"/>
                <a:ea typeface="Inter" pitchFamily="34" charset="-122"/>
                <a:cs typeface="Poppins" pitchFamily="2" charset="77"/>
              </a:rPr>
              <a:t>DRIVING QUESTION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2850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9F0849F2-91CD-09F3-2943-AFFBA4099499}"/>
              </a:ext>
            </a:extLst>
          </p:cNvPr>
          <p:cNvSpPr/>
          <p:nvPr/>
        </p:nvSpPr>
        <p:spPr>
          <a:xfrm>
            <a:off x="951310" y="2477518"/>
            <a:ext cx="10286333" cy="234256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6160"/>
              </a:lnSpc>
              <a:spcBef>
                <a:spcPts val="9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25" b="0" i="0" u="none" strike="noStrike" kern="0" cap="none" spc="-337" normalizeH="0" baseline="0" noProof="0" dirty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Poppins" pitchFamily="2" charset="77"/>
                <a:ea typeface="Inter" pitchFamily="34" charset="-122"/>
                <a:cs typeface="Poppins" pitchFamily="2" charset="77"/>
              </a:rPr>
              <a:t>How do we redefine </a:t>
            </a:r>
            <a:r>
              <a:rPr kumimoji="0" lang="en-US" sz="5625" b="0" i="0" u="none" strike="noStrike" kern="0" cap="none" spc="-33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Inter" pitchFamily="34" charset="-122"/>
                <a:cs typeface="Poppins" pitchFamily="2" charset="77"/>
              </a:rPr>
              <a:t>talent </a:t>
            </a:r>
            <a:r>
              <a:rPr kumimoji="0" lang="en-US" sz="5625" b="0" i="0" u="none" strike="noStrike" kern="0" cap="none" spc="-337" normalizeH="0" baseline="0" noProof="0" dirty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Poppins" pitchFamily="2" charset="77"/>
                <a:ea typeface="Inter" pitchFamily="34" charset="-122"/>
                <a:cs typeface="Poppins" pitchFamily="2" charset="77"/>
              </a:rPr>
              <a:t>to </a:t>
            </a:r>
            <a:r>
              <a:rPr kumimoji="0" lang="en-US" sz="5625" b="0" i="0" u="none" strike="noStrike" kern="0" cap="none" spc="-33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Inter" pitchFamily="34" charset="-122"/>
                <a:cs typeface="Poppins" pitchFamily="2" charset="77"/>
              </a:rPr>
              <a:t>drive Africa </a:t>
            </a:r>
            <a:r>
              <a:rPr kumimoji="0" lang="en-US" sz="5625" b="0" i="0" u="none" strike="noStrike" kern="0" cap="none" spc="-337" normalizeH="0" baseline="0" noProof="0" dirty="0">
                <a:ln>
                  <a:noFill/>
                </a:ln>
                <a:solidFill>
                  <a:srgbClr val="FFFFFF">
                    <a:alpha val="50000"/>
                  </a:srgbClr>
                </a:solidFill>
                <a:effectLst/>
                <a:uLnTx/>
                <a:uFillTx/>
                <a:latin typeface="Poppins" pitchFamily="2" charset="77"/>
                <a:ea typeface="Inter" pitchFamily="34" charset="-122"/>
                <a:cs typeface="Poppins" pitchFamily="2" charset="77"/>
              </a:rPr>
              <a:t>forward?</a:t>
            </a:r>
          </a:p>
        </p:txBody>
      </p:sp>
      <p:pic>
        <p:nvPicPr>
          <p:cNvPr id="4" name="Picture 3" descr="A circular design with a red and black square&#10;&#10;AI-generated content may be incorrect.">
            <a:extLst>
              <a:ext uri="{FF2B5EF4-FFF2-40B4-BE49-F238E27FC236}">
                <a16:creationId xmlns:a16="http://schemas.microsoft.com/office/drawing/2014/main" id="{D2C367E3-B40F-5710-7323-6A9203E4D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4" y="412955"/>
            <a:ext cx="600817" cy="6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69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D2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2422614"/>
            <a:ext cx="3142464" cy="27615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90"/>
              </a:lnSpc>
              <a:buNone/>
            </a:pPr>
            <a:r>
              <a:rPr lang="en-US" sz="1875" kern="0" spc="-112" dirty="0">
                <a:solidFill>
                  <a:srgbClr val="F252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SERVICE AREAS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2831491"/>
            <a:ext cx="2702519" cy="16569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380"/>
              </a:lnSpc>
              <a:spcBef>
                <a:spcPts val="1025"/>
              </a:spcBef>
              <a:buNone/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Our Areas of Expertise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4" name="Object 3"/>
          <p:cNvSpPr/>
          <p:nvPr/>
        </p:nvSpPr>
        <p:spPr>
          <a:xfrm>
            <a:off x="4285178" y="476131"/>
            <a:ext cx="3618595" cy="2666333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508960" y="683274"/>
            <a:ext cx="3456711" cy="3332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81"/>
              </a:lnSpc>
              <a:buNone/>
            </a:pPr>
            <a:r>
              <a:rPr lang="en-US" sz="2295" kern="0" spc="-138" dirty="0">
                <a:solidFill>
                  <a:schemeClr val="accent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Skills Development</a:t>
            </a:r>
            <a:endParaRPr lang="en-US" dirty="0">
              <a:solidFill>
                <a:schemeClr val="accent1"/>
              </a:solidFill>
              <a:latin typeface="Poppins" pitchFamily="2" charset="77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4508960" y="1114443"/>
            <a:ext cx="3268820" cy="295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algn="l">
              <a:lnSpc>
                <a:spcPts val="2341"/>
              </a:lnSpc>
              <a:spcBef>
                <a:spcPts val="236"/>
              </a:spcBef>
              <a:buNone/>
            </a:pPr>
            <a:r>
              <a:rPr lang="en-US" sz="1688" kern="0" spc="-34" dirty="0">
                <a:solidFill>
                  <a:schemeClr val="tx2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Learnerships, internships, workplace experience, and digital eLearning aligned with NQF and QCTO to build skills and meet evolving workforce and compliance needs.</a:t>
            </a:r>
          </a:p>
        </p:txBody>
      </p:sp>
      <p:sp>
        <p:nvSpPr>
          <p:cNvPr id="10" name="Object 9"/>
          <p:cNvSpPr/>
          <p:nvPr/>
        </p:nvSpPr>
        <p:spPr>
          <a:xfrm>
            <a:off x="4447062" y="4518036"/>
            <a:ext cx="3456711" cy="29520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41"/>
              </a:lnSpc>
              <a:spcBef>
                <a:spcPts val="236"/>
              </a:spcBef>
              <a:buNone/>
            </a:pPr>
            <a:r>
              <a:rPr lang="en-US" sz="1688" kern="0" spc="-34" dirty="0">
                <a:solidFill>
                  <a:schemeClr val="tx2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Highlighted Image 1200 x 717 px</a:t>
            </a:r>
            <a:endParaRPr lang="en-US" dirty="0">
              <a:solidFill>
                <a:schemeClr val="tx2"/>
              </a:solidFill>
              <a:latin typeface="Poppins" pitchFamily="2" charset="77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8094226" y="476131"/>
            <a:ext cx="3618595" cy="2666333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8379905" y="702442"/>
            <a:ext cx="3456711" cy="3332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81"/>
              </a:lnSpc>
              <a:buNone/>
            </a:pPr>
            <a:r>
              <a:rPr lang="en-US" sz="2295" kern="0" spc="-138" dirty="0">
                <a:solidFill>
                  <a:schemeClr val="accent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Skills Innovation</a:t>
            </a:r>
            <a:endParaRPr lang="en-US" dirty="0">
              <a:solidFill>
                <a:schemeClr val="accent1"/>
              </a:solidFill>
              <a:latin typeface="Poppins" pitchFamily="2" charset="77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4285178" y="3332917"/>
            <a:ext cx="3618595" cy="2666333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4508960" y="3614130"/>
            <a:ext cx="3456711" cy="3332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81"/>
              </a:lnSpc>
              <a:buNone/>
            </a:pPr>
            <a:r>
              <a:rPr lang="en-US" sz="2295" kern="0" spc="-138" dirty="0">
                <a:solidFill>
                  <a:schemeClr val="accent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Consultancy Services</a:t>
            </a:r>
            <a:endParaRPr lang="en-US" dirty="0">
              <a:solidFill>
                <a:schemeClr val="accent1"/>
              </a:solidFill>
              <a:latin typeface="Poppins" pitchFamily="2" charset="77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8094226" y="3332917"/>
            <a:ext cx="3618595" cy="2666333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8313247" y="3614130"/>
            <a:ext cx="3456711" cy="33329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681"/>
              </a:lnSpc>
              <a:buNone/>
            </a:pPr>
            <a:r>
              <a:rPr lang="en-US" sz="2295" kern="0" spc="-138" dirty="0">
                <a:solidFill>
                  <a:schemeClr val="accent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Freelance Gig Support</a:t>
            </a:r>
            <a:endParaRPr lang="en-US" dirty="0">
              <a:solidFill>
                <a:schemeClr val="accent1"/>
              </a:solidFill>
              <a:latin typeface="Poppins" pitchFamily="2" charset="77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11798525" y="6502609"/>
            <a:ext cx="199975" cy="228543"/>
          </a:xfrm>
          <a:prstGeom prst="rect">
            <a:avLst/>
          </a:prstGeom>
          <a:noFill/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9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5</a:t>
            </a:fld>
            <a:endParaRPr lang="en-US" dirty="0"/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7AF66D78-4F21-791A-A2AF-909F84479143}"/>
              </a:ext>
            </a:extLst>
          </p:cNvPr>
          <p:cNvSpPr/>
          <p:nvPr/>
        </p:nvSpPr>
        <p:spPr>
          <a:xfrm>
            <a:off x="8322768" y="1114443"/>
            <a:ext cx="3166399" cy="29520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0" tIns="0" rIns="0" bIns="0" rtlCol="0" anchor="t"/>
          <a:lstStyle/>
          <a:p>
            <a:pPr algn="l">
              <a:lnSpc>
                <a:spcPts val="2341"/>
              </a:lnSpc>
              <a:spcBef>
                <a:spcPts val="236"/>
              </a:spcBef>
              <a:buNone/>
            </a:pPr>
            <a:r>
              <a:rPr lang="en-US" sz="1688" kern="0" spc="-34" dirty="0">
                <a:solidFill>
                  <a:schemeClr val="tx2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Curriculum design, assessments, hackathons, and reskilling initiatives that enable rapid capability building for impact in fast-changing work environments.</a:t>
            </a: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48B2D3F9-2D4C-8118-EAB9-FDB1BD138F42}"/>
              </a:ext>
            </a:extLst>
          </p:cNvPr>
          <p:cNvSpPr/>
          <p:nvPr/>
        </p:nvSpPr>
        <p:spPr>
          <a:xfrm>
            <a:off x="4513720" y="4042725"/>
            <a:ext cx="3456711" cy="295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>
              <a:lnSpc>
                <a:spcPts val="2341"/>
              </a:lnSpc>
              <a:spcBef>
                <a:spcPts val="236"/>
              </a:spcBef>
            </a:pPr>
            <a:r>
              <a:rPr lang="en-US" sz="1688" kern="0" spc="-34" dirty="0">
                <a:solidFill>
                  <a:schemeClr val="tx2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Expert support in learning, compliance &amp; detailed audits to meet B-BBEE goals, identify tax </a:t>
            </a:r>
          </a:p>
          <a:p>
            <a:pPr>
              <a:lnSpc>
                <a:spcPts val="2341"/>
              </a:lnSpc>
              <a:spcBef>
                <a:spcPts val="236"/>
              </a:spcBef>
            </a:pPr>
            <a:r>
              <a:rPr lang="en-US" sz="1688" kern="0" spc="-34" dirty="0">
                <a:solidFill>
                  <a:schemeClr val="tx2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&amp; CSI incentives, strengthen workforce strategies &amp; align with national policies &amp; frameworks</a:t>
            </a:r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1E4297D5-FBEB-4366-AD7E-1ACE27C7B673}"/>
              </a:ext>
            </a:extLst>
          </p:cNvPr>
          <p:cNvSpPr/>
          <p:nvPr/>
        </p:nvSpPr>
        <p:spPr>
          <a:xfrm>
            <a:off x="8318006" y="4019733"/>
            <a:ext cx="3580506" cy="29520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algn="l">
              <a:lnSpc>
                <a:spcPts val="2341"/>
              </a:lnSpc>
              <a:spcBef>
                <a:spcPts val="236"/>
              </a:spcBef>
              <a:buNone/>
            </a:pPr>
            <a:r>
              <a:rPr lang="en-US" sz="1688" kern="0" spc="-34" dirty="0">
                <a:solidFill>
                  <a:schemeClr val="tx2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Provide flexible outsourcing &amp; hotdesking facilities. Support services tailored to freelancers &amp; gig workers on global platforms like Fiverr, Upwork, and </a:t>
            </a:r>
            <a:r>
              <a:rPr lang="en-US" sz="1688" kern="0" spc="-34" dirty="0" err="1">
                <a:solidFill>
                  <a:schemeClr val="tx2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Freelancer.com</a:t>
            </a:r>
            <a:endParaRPr lang="en-US" dirty="0">
              <a:solidFill>
                <a:schemeClr val="tx2"/>
              </a:solidFill>
              <a:latin typeface="Poppins" pitchFamily="2" charset="77"/>
            </a:endParaRPr>
          </a:p>
        </p:txBody>
      </p:sp>
      <p:pic>
        <p:nvPicPr>
          <p:cNvPr id="6" name="Picture 5" descr="A circular design with a red and black square&#10;&#10;AI-generated content may be incorrect.">
            <a:extLst>
              <a:ext uri="{FF2B5EF4-FFF2-40B4-BE49-F238E27FC236}">
                <a16:creationId xmlns:a16="http://schemas.microsoft.com/office/drawing/2014/main" id="{CA1C7FC2-6331-188C-26D6-B912051AA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74" y="412955"/>
            <a:ext cx="600817" cy="60361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9119"/>
            <a:ext cx="12188952" cy="5523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0" i="0" u="none" strike="noStrike" kern="0" cap="none" spc="-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Inter" pitchFamily="34" charset="-122"/>
                <a:cs typeface="Poppins" pitchFamily="2" charset="77"/>
              </a:rPr>
              <a:t>Our Skills Offerings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7C869B-032E-8810-0CB9-D9ADC84224B7}"/>
              </a:ext>
            </a:extLst>
          </p:cNvPr>
          <p:cNvGrpSpPr/>
          <p:nvPr/>
        </p:nvGrpSpPr>
        <p:grpSpPr>
          <a:xfrm>
            <a:off x="152816" y="2032276"/>
            <a:ext cx="2871044" cy="2426404"/>
            <a:chOff x="388523" y="1994989"/>
            <a:chExt cx="3603359" cy="2896959"/>
          </a:xfrm>
        </p:grpSpPr>
        <p:sp>
          <p:nvSpPr>
            <p:cNvPr id="3" name="Object 2"/>
            <p:cNvSpPr/>
            <p:nvPr/>
          </p:nvSpPr>
          <p:spPr>
            <a:xfrm>
              <a:off x="1476006" y="1994989"/>
              <a:ext cx="1428393" cy="1428393"/>
            </a:xfrm>
            <a:prstGeom prst="ellipse">
              <a:avLst/>
            </a:pr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72177" y="2299077"/>
              <a:ext cx="609448" cy="790377"/>
            </a:xfrm>
            <a:prstGeom prst="rect">
              <a:avLst/>
            </a:prstGeom>
          </p:spPr>
        </p:pic>
        <p:sp>
          <p:nvSpPr>
            <p:cNvPr id="5" name="Object 4"/>
            <p:cNvSpPr/>
            <p:nvPr/>
          </p:nvSpPr>
          <p:spPr>
            <a:xfrm>
              <a:off x="388523" y="3519649"/>
              <a:ext cx="3603359" cy="26663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0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Inter" pitchFamily="34" charset="-122"/>
                  <a:cs typeface="Poppins" pitchFamily="2" charset="77"/>
                </a:rPr>
                <a:t>Technology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  <p:sp>
          <p:nvSpPr>
            <p:cNvPr id="6" name="Object 5"/>
            <p:cNvSpPr/>
            <p:nvPr/>
          </p:nvSpPr>
          <p:spPr>
            <a:xfrm>
              <a:off x="388523" y="3863505"/>
              <a:ext cx="3603359" cy="102844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081"/>
                </a:lnSpc>
                <a:spcBef>
                  <a:spcPts val="5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-30" normalizeH="0" baseline="0" noProof="0">
                  <a:ln>
                    <a:noFill/>
                  </a:ln>
                  <a:solidFill>
                    <a:srgbClr val="FFFFFF">
                      <a:alpha val="80000"/>
                    </a:srgbClr>
                  </a:solidFill>
                  <a:effectLst/>
                  <a:uLnTx/>
                  <a:uFillTx/>
                  <a:latin typeface="Poppins" pitchFamily="2" charset="77"/>
                  <a:ea typeface="Inter" pitchFamily="34" charset="-122"/>
                  <a:cs typeface="Poppins" pitchFamily="2" charset="77"/>
                </a:rPr>
                <a:t>Product set developed through years of engagement with industry answering the core and critical technology skills gap in Africa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</p:grpSp>
      <p:sp>
        <p:nvSpPr>
          <p:cNvPr id="15" name="Object 14"/>
          <p:cNvSpPr/>
          <p:nvPr/>
        </p:nvSpPr>
        <p:spPr>
          <a:xfrm>
            <a:off x="0" y="5713571"/>
            <a:ext cx="12188952" cy="1142714"/>
          </a:xfrm>
          <a:prstGeom prst="rect">
            <a:avLst/>
          </a:prstGeom>
          <a:solidFill>
            <a:srgbClr val="6115D0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23807" y="6058469"/>
            <a:ext cx="12141339" cy="45708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-9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Inter" pitchFamily="34" charset="-122"/>
                <a:cs typeface="Poppins" pitchFamily="2" charset="77"/>
              </a:rPr>
              <a:t>By providing accessible and transformative learning opportunities, CAPACITI is helping to bridge the digital divide </a:t>
            </a:r>
          </a:p>
          <a:p>
            <a:pPr marL="0" marR="0" lvl="0" indent="0" algn="ctr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-9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Inter" pitchFamily="34" charset="-122"/>
                <a:cs typeface="Poppins" pitchFamily="2" charset="77"/>
              </a:rPr>
              <a:t>and unlock the potential of individuals and communities.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549778-0B68-5EF4-43FB-296315626428}"/>
              </a:ext>
            </a:extLst>
          </p:cNvPr>
          <p:cNvGrpSpPr/>
          <p:nvPr/>
        </p:nvGrpSpPr>
        <p:grpSpPr>
          <a:xfrm>
            <a:off x="8841743" y="2017223"/>
            <a:ext cx="2871044" cy="2426404"/>
            <a:chOff x="388523" y="1994989"/>
            <a:chExt cx="3603359" cy="2896959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25974E7B-24EF-644C-1C9F-1D5C890EFA87}"/>
                </a:ext>
              </a:extLst>
            </p:cNvPr>
            <p:cNvSpPr/>
            <p:nvPr/>
          </p:nvSpPr>
          <p:spPr>
            <a:xfrm>
              <a:off x="1476006" y="1994989"/>
              <a:ext cx="1428393" cy="1428393"/>
            </a:xfrm>
            <a:prstGeom prst="ellipse">
              <a:avLst/>
            </a:prstGeom>
            <a:solidFill>
              <a:schemeClr val="tx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  <p:pic>
          <p:nvPicPr>
            <p:cNvPr id="23" name="Object 3">
              <a:extLst>
                <a:ext uri="{FF2B5EF4-FFF2-40B4-BE49-F238E27FC236}">
                  <a16:creationId xmlns:a16="http://schemas.microsoft.com/office/drawing/2014/main" id="{4515298E-0E8B-50DC-18C7-4B36443B0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72177" y="2299077"/>
              <a:ext cx="609448" cy="790377"/>
            </a:xfrm>
            <a:prstGeom prst="rect">
              <a:avLst/>
            </a:prstGeom>
          </p:spPr>
        </p:pic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37E88C24-B218-5B33-A077-E22CC410DB6B}"/>
                </a:ext>
              </a:extLst>
            </p:cNvPr>
            <p:cNvSpPr/>
            <p:nvPr/>
          </p:nvSpPr>
          <p:spPr>
            <a:xfrm>
              <a:off x="388523" y="3519649"/>
              <a:ext cx="3603359" cy="26663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0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Inter" pitchFamily="34" charset="-122"/>
                  <a:cs typeface="Poppins" pitchFamily="2" charset="77"/>
                </a:rPr>
                <a:t>Entrepreneurship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F6F4014E-F207-1747-D667-5D51A0C4FB49}"/>
                </a:ext>
              </a:extLst>
            </p:cNvPr>
            <p:cNvSpPr/>
            <p:nvPr/>
          </p:nvSpPr>
          <p:spPr>
            <a:xfrm>
              <a:off x="388523" y="3863505"/>
              <a:ext cx="3603359" cy="102844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081"/>
                </a:lnSpc>
                <a:spcBef>
                  <a:spcPts val="5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-30" normalizeH="0" baseline="0" noProof="0">
                  <a:ln>
                    <a:noFill/>
                  </a:ln>
                  <a:solidFill>
                    <a:srgbClr val="FFFFFF">
                      <a:alpha val="80000"/>
                    </a:srgbClr>
                  </a:solidFill>
                  <a:effectLst/>
                  <a:uLnTx/>
                  <a:uFillTx/>
                  <a:latin typeface="Poppins" pitchFamily="2" charset="77"/>
                  <a:ea typeface="Inter" pitchFamily="34" charset="-122"/>
                  <a:cs typeface="Poppins" pitchFamily="2" charset="77"/>
                </a:rPr>
                <a:t>Equipping individuals &amp; businesses with the relevant skills and entrepreneurial mindsets to develop sustainable ventures. 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460F6F7-5E7E-AA40-E3DE-6CB404ACF089}"/>
              </a:ext>
            </a:extLst>
          </p:cNvPr>
          <p:cNvGrpSpPr/>
          <p:nvPr/>
        </p:nvGrpSpPr>
        <p:grpSpPr>
          <a:xfrm>
            <a:off x="5925359" y="2047510"/>
            <a:ext cx="3110962" cy="2426404"/>
            <a:chOff x="6172887" y="2054894"/>
            <a:chExt cx="3110962" cy="2426404"/>
          </a:xfrm>
        </p:grpSpPr>
        <p:sp>
          <p:nvSpPr>
            <p:cNvPr id="27" name="Object 2">
              <a:extLst>
                <a:ext uri="{FF2B5EF4-FFF2-40B4-BE49-F238E27FC236}">
                  <a16:creationId xmlns:a16="http://schemas.microsoft.com/office/drawing/2014/main" id="{25FDFC89-19D1-7373-8123-F5AC521ACA58}"/>
                </a:ext>
              </a:extLst>
            </p:cNvPr>
            <p:cNvSpPr/>
            <p:nvPr/>
          </p:nvSpPr>
          <p:spPr>
            <a:xfrm>
              <a:off x="7039360" y="2054894"/>
              <a:ext cx="1138099" cy="1196378"/>
            </a:xfrm>
            <a:prstGeom prst="ellipse">
              <a:avLst/>
            </a:prstGeom>
            <a:solidFill>
              <a:schemeClr val="accent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  <p:pic>
          <p:nvPicPr>
            <p:cNvPr id="28" name="Object 3">
              <a:extLst>
                <a:ext uri="{FF2B5EF4-FFF2-40B4-BE49-F238E27FC236}">
                  <a16:creationId xmlns:a16="http://schemas.microsoft.com/office/drawing/2014/main" id="{BB7EA694-8787-7B1D-F849-39584EA67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55016" y="2309589"/>
              <a:ext cx="485589" cy="661996"/>
            </a:xfrm>
            <a:prstGeom prst="rect">
              <a:avLst/>
            </a:prstGeom>
          </p:spPr>
        </p:pic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8AA181CB-68AD-238A-6145-145114FB8560}"/>
                </a:ext>
              </a:extLst>
            </p:cNvPr>
            <p:cNvSpPr/>
            <p:nvPr/>
          </p:nvSpPr>
          <p:spPr>
            <a:xfrm>
              <a:off x="6172887" y="3331902"/>
              <a:ext cx="3110962" cy="174065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0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Inter" pitchFamily="34" charset="-122"/>
                  <a:cs typeface="Poppins" pitchFamily="2" charset="77"/>
                </a:rPr>
                <a:t>Human Capital Development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B8DBA6EC-0D28-34D8-A8AA-A3B39A16D12D}"/>
                </a:ext>
              </a:extLst>
            </p:cNvPr>
            <p:cNvSpPr/>
            <p:nvPr/>
          </p:nvSpPr>
          <p:spPr>
            <a:xfrm>
              <a:off x="6172887" y="3619906"/>
              <a:ext cx="2871044" cy="86139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081"/>
                </a:lnSpc>
                <a:spcBef>
                  <a:spcPts val="5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-30" normalizeH="0" baseline="0" noProof="0">
                  <a:ln>
                    <a:noFill/>
                  </a:ln>
                  <a:solidFill>
                    <a:srgbClr val="FFFFFF">
                      <a:alpha val="80000"/>
                    </a:srgbClr>
                  </a:solidFill>
                  <a:effectLst/>
                  <a:uLnTx/>
                  <a:uFillTx/>
                  <a:latin typeface="Poppins" pitchFamily="2" charset="77"/>
                  <a:ea typeface="Inter" pitchFamily="34" charset="-122"/>
                  <a:cs typeface="Poppins" pitchFamily="2" charset="77"/>
                </a:rPr>
                <a:t>Developed through decade long experience at the intersect of individual potential growth and recognition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CC9941-2861-5662-2D0B-A07FA81C9075}"/>
              </a:ext>
            </a:extLst>
          </p:cNvPr>
          <p:cNvGrpSpPr/>
          <p:nvPr/>
        </p:nvGrpSpPr>
        <p:grpSpPr>
          <a:xfrm>
            <a:off x="2941799" y="2064334"/>
            <a:ext cx="2871044" cy="2426404"/>
            <a:chOff x="388523" y="1994989"/>
            <a:chExt cx="3603359" cy="2896959"/>
          </a:xfrm>
        </p:grpSpPr>
        <p:sp>
          <p:nvSpPr>
            <p:cNvPr id="32" name="Object 2">
              <a:extLst>
                <a:ext uri="{FF2B5EF4-FFF2-40B4-BE49-F238E27FC236}">
                  <a16:creationId xmlns:a16="http://schemas.microsoft.com/office/drawing/2014/main" id="{777F7036-0A96-5009-8C4C-3B461833C2C0}"/>
                </a:ext>
              </a:extLst>
            </p:cNvPr>
            <p:cNvSpPr/>
            <p:nvPr/>
          </p:nvSpPr>
          <p:spPr>
            <a:xfrm>
              <a:off x="1476007" y="1994989"/>
              <a:ext cx="1428393" cy="1428393"/>
            </a:xfrm>
            <a:prstGeom prst="ellipse">
              <a:avLst/>
            </a:prstGeom>
            <a:solidFill>
              <a:schemeClr val="accent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  <p:pic>
          <p:nvPicPr>
            <p:cNvPr id="33" name="Object 3">
              <a:extLst>
                <a:ext uri="{FF2B5EF4-FFF2-40B4-BE49-F238E27FC236}">
                  <a16:creationId xmlns:a16="http://schemas.microsoft.com/office/drawing/2014/main" id="{51245675-4DC1-08B2-5522-DAEF7C18F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72177" y="2299077"/>
              <a:ext cx="609448" cy="790377"/>
            </a:xfrm>
            <a:prstGeom prst="rect">
              <a:avLst/>
            </a:prstGeom>
          </p:spPr>
        </p:pic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2AE3B741-20CE-4008-29D8-0FEC49E01D5A}"/>
                </a:ext>
              </a:extLst>
            </p:cNvPr>
            <p:cNvSpPr/>
            <p:nvPr/>
          </p:nvSpPr>
          <p:spPr>
            <a:xfrm>
              <a:off x="388523" y="3519649"/>
              <a:ext cx="3603359" cy="26663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-108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Inter" pitchFamily="34" charset="-122"/>
                  <a:cs typeface="Poppins" pitchFamily="2" charset="77"/>
                </a:rPr>
                <a:t>Artificial Intelligence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endParaRP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577B0923-A342-CEA7-1EF1-27240087D31C}"/>
                </a:ext>
              </a:extLst>
            </p:cNvPr>
            <p:cNvSpPr/>
            <p:nvPr/>
          </p:nvSpPr>
          <p:spPr>
            <a:xfrm>
              <a:off x="388523" y="3863505"/>
              <a:ext cx="3603359" cy="102844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ts val="2081"/>
                </a:lnSpc>
                <a:spcBef>
                  <a:spcPts val="59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-30" normalizeH="0" baseline="0" noProof="0">
                  <a:ln>
                    <a:noFill/>
                  </a:ln>
                  <a:solidFill>
                    <a:srgbClr val="FFFFFF">
                      <a:alpha val="80000"/>
                    </a:srgbClr>
                  </a:solidFill>
                  <a:effectLst/>
                  <a:uLnTx/>
                  <a:uFillTx/>
                  <a:latin typeface="Poppins" pitchFamily="2" charset="77"/>
                  <a:ea typeface="Inter" pitchFamily="34" charset="-122"/>
                  <a:cs typeface="Poppins" pitchFamily="2" charset="77"/>
                </a:rPr>
                <a:t>Answering the need for all sectors to have Al training with relevance for a competitive advantage</a:t>
              </a:r>
            </a:p>
          </p:txBody>
        </p:sp>
      </p:grpSp>
      <p:pic>
        <p:nvPicPr>
          <p:cNvPr id="7" name="Picture 6" descr="A circular design with a red and black square&#10;&#10;AI-generated content may be incorrect.">
            <a:extLst>
              <a:ext uri="{FF2B5EF4-FFF2-40B4-BE49-F238E27FC236}">
                <a16:creationId xmlns:a16="http://schemas.microsoft.com/office/drawing/2014/main" id="{4D43AE57-2DEF-F5E7-D56D-283CA4D7C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74" y="412955"/>
            <a:ext cx="600817" cy="6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2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red circle with black lines&#10;&#10;AI-generated content may be incorrect.">
            <a:extLst>
              <a:ext uri="{FF2B5EF4-FFF2-40B4-BE49-F238E27FC236}">
                <a16:creationId xmlns:a16="http://schemas.microsoft.com/office/drawing/2014/main" id="{7D7CD3F7-E944-C5C6-E5CD-BD5DC0D68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23" y="412955"/>
            <a:ext cx="600817" cy="604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642726-E593-C67E-4792-C4CD10CC9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840" y="1017370"/>
            <a:ext cx="10367466" cy="5184647"/>
          </a:xfrm>
          <a:prstGeom prst="rect">
            <a:avLst/>
          </a:prstGeom>
        </p:spPr>
      </p:pic>
      <p:sp>
        <p:nvSpPr>
          <p:cNvPr id="9" name="Object 1">
            <a:extLst>
              <a:ext uri="{FF2B5EF4-FFF2-40B4-BE49-F238E27FC236}">
                <a16:creationId xmlns:a16="http://schemas.microsoft.com/office/drawing/2014/main" id="{1B49A2D0-3ACE-1B1B-F372-C49733AF1BCC}"/>
              </a:ext>
            </a:extLst>
          </p:cNvPr>
          <p:cNvSpPr/>
          <p:nvPr/>
        </p:nvSpPr>
        <p:spPr>
          <a:xfrm>
            <a:off x="3048" y="286354"/>
            <a:ext cx="12188952" cy="5523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4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0" b="0" i="0" u="none" strike="noStrike" kern="0" cap="none" spc="-225" normalizeH="0" baseline="0" noProof="0" dirty="0">
                <a:ln>
                  <a:noFill/>
                </a:ln>
                <a:effectLst/>
                <a:uLnTx/>
                <a:uFillTx/>
                <a:latin typeface="Poppins" pitchFamily="2" charset="77"/>
                <a:ea typeface="Inter" pitchFamily="34" charset="-122"/>
                <a:cs typeface="Poppins" pitchFamily="2" charset="77"/>
              </a:rPr>
              <a:t>Our Holistic Development Model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82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9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00242-D443-01F3-2B79-C7C561737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94632814-F800-E52E-2833-141D4148B636}"/>
              </a:ext>
            </a:extLst>
          </p:cNvPr>
          <p:cNvSpPr/>
          <p:nvPr/>
        </p:nvSpPr>
        <p:spPr>
          <a:xfrm>
            <a:off x="0" y="379119"/>
            <a:ext cx="12188952" cy="5523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380"/>
              </a:lnSpc>
              <a:buNone/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Our Training Pathway Model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E1DFF1B-83D4-4714-9D77-11CEC74D784A}"/>
              </a:ext>
            </a:extLst>
          </p:cNvPr>
          <p:cNvSpPr/>
          <p:nvPr/>
        </p:nvSpPr>
        <p:spPr>
          <a:xfrm>
            <a:off x="476131" y="1590277"/>
            <a:ext cx="2948315" cy="4408972"/>
          </a:xfrm>
          <a:prstGeom prst="rect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E6A4B23D-1FEB-CAFE-A96A-32343252E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30" r="29882"/>
          <a:stretch/>
        </p:blipFill>
        <p:spPr>
          <a:xfrm>
            <a:off x="476131" y="1590277"/>
            <a:ext cx="2948315" cy="4408972"/>
          </a:xfrm>
          <a:prstGeom prst="rect">
            <a:avLst/>
          </a:prstGeom>
        </p:spPr>
      </p:pic>
      <p:sp>
        <p:nvSpPr>
          <p:cNvPr id="21" name="Object 20">
            <a:extLst>
              <a:ext uri="{FF2B5EF4-FFF2-40B4-BE49-F238E27FC236}">
                <a16:creationId xmlns:a16="http://schemas.microsoft.com/office/drawing/2014/main" id="{C7C5049D-39B9-4D8E-5BFB-9D7B371FCDCD}"/>
              </a:ext>
            </a:extLst>
          </p:cNvPr>
          <p:cNvSpPr/>
          <p:nvPr/>
        </p:nvSpPr>
        <p:spPr>
          <a:xfrm>
            <a:off x="5847478" y="1627232"/>
            <a:ext cx="2291341" cy="928382"/>
          </a:xfrm>
          <a:prstGeom prst="rect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CE6784DB-9826-5F01-EF70-069E3C2D1B34}"/>
              </a:ext>
            </a:extLst>
          </p:cNvPr>
          <p:cNvSpPr/>
          <p:nvPr/>
        </p:nvSpPr>
        <p:spPr>
          <a:xfrm>
            <a:off x="3871146" y="2641377"/>
            <a:ext cx="4267673" cy="928382"/>
          </a:xfrm>
          <a:prstGeom prst="rect">
            <a:avLst/>
          </a:prstGeom>
          <a:solidFill>
            <a:srgbClr val="F25251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D85B8A74-58AB-13F0-90D0-C80CF0B16F56}"/>
              </a:ext>
            </a:extLst>
          </p:cNvPr>
          <p:cNvSpPr/>
          <p:nvPr/>
        </p:nvSpPr>
        <p:spPr>
          <a:xfrm>
            <a:off x="5020829" y="2958833"/>
            <a:ext cx="1564661" cy="3001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28"/>
              </a:lnSpc>
              <a:buNone/>
            </a:pPr>
            <a:r>
              <a:rPr lang="en-US" sz="2000" kern="0" spc="-13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CAPACITI Delivered</a:t>
            </a:r>
            <a:endParaRPr lang="en-US" sz="2000" dirty="0">
              <a:latin typeface="Poppins" pitchFamily="2" charset="77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B69CEE18-F4FF-610E-5317-9B5B56863251}"/>
              </a:ext>
            </a:extLst>
          </p:cNvPr>
          <p:cNvSpPr/>
          <p:nvPr/>
        </p:nvSpPr>
        <p:spPr>
          <a:xfrm>
            <a:off x="8233019" y="2641377"/>
            <a:ext cx="3460378" cy="928382"/>
          </a:xfrm>
          <a:prstGeom prst="rect">
            <a:avLst/>
          </a:prstGeom>
          <a:solidFill>
            <a:srgbClr val="F25251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C5B6D030-1986-CB03-9AFF-AD865CB3AD9C}"/>
              </a:ext>
            </a:extLst>
          </p:cNvPr>
          <p:cNvSpPr/>
          <p:nvPr/>
        </p:nvSpPr>
        <p:spPr>
          <a:xfrm>
            <a:off x="8913969" y="3009542"/>
            <a:ext cx="2140370" cy="19015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28"/>
              </a:lnSpc>
              <a:buNone/>
            </a:pPr>
            <a:r>
              <a:rPr lang="en-US" sz="2000" kern="0" spc="-13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Client Delivered</a:t>
            </a:r>
            <a:endParaRPr lang="en-US" sz="2000" dirty="0">
              <a:latin typeface="Poppins" pitchFamily="2" charset="77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DC3EFC31-51D6-0F79-4492-0E8277E5CE09}"/>
              </a:ext>
            </a:extLst>
          </p:cNvPr>
          <p:cNvSpPr/>
          <p:nvPr/>
        </p:nvSpPr>
        <p:spPr>
          <a:xfrm>
            <a:off x="3871147" y="3655521"/>
            <a:ext cx="4267672" cy="561430"/>
          </a:xfrm>
          <a:prstGeom prst="rect">
            <a:avLst/>
          </a:prstGeom>
          <a:solidFill>
            <a:srgbClr val="F1D1D1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AC1AEC40-3FB7-5627-85D9-055B14956B84}"/>
              </a:ext>
            </a:extLst>
          </p:cNvPr>
          <p:cNvSpPr/>
          <p:nvPr/>
        </p:nvSpPr>
        <p:spPr>
          <a:xfrm>
            <a:off x="5020829" y="3771368"/>
            <a:ext cx="1761539" cy="3001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28"/>
              </a:lnSpc>
              <a:buNone/>
            </a:pPr>
            <a:r>
              <a:rPr lang="en-US" sz="2000" kern="0" spc="-135" dirty="0">
                <a:solidFill>
                  <a:srgbClr val="1D29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6 Months</a:t>
            </a:r>
            <a:endParaRPr lang="en-US" sz="2000" dirty="0">
              <a:latin typeface="Poppins" pitchFamily="2" charset="77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C09CBB2-0661-3BE0-2B63-88394A7A313F}"/>
              </a:ext>
            </a:extLst>
          </p:cNvPr>
          <p:cNvSpPr/>
          <p:nvPr/>
        </p:nvSpPr>
        <p:spPr>
          <a:xfrm>
            <a:off x="8233020" y="3655521"/>
            <a:ext cx="3460378" cy="561430"/>
          </a:xfrm>
          <a:prstGeom prst="rect">
            <a:avLst/>
          </a:prstGeom>
          <a:solidFill>
            <a:srgbClr val="F1D1D1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DFF4F006-2CA7-DB00-6AE7-B0D0BE43F08D}"/>
              </a:ext>
            </a:extLst>
          </p:cNvPr>
          <p:cNvSpPr/>
          <p:nvPr/>
        </p:nvSpPr>
        <p:spPr>
          <a:xfrm>
            <a:off x="8847188" y="3794763"/>
            <a:ext cx="2288560" cy="32662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28"/>
              </a:lnSpc>
              <a:buNone/>
            </a:pPr>
            <a:r>
              <a:rPr lang="en-US" sz="2000" kern="0" spc="-135" dirty="0">
                <a:solidFill>
                  <a:srgbClr val="1D29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Min. 6 Months </a:t>
            </a:r>
            <a:endParaRPr lang="en-US" sz="2000" dirty="0">
              <a:latin typeface="Poppins" pitchFamily="2" charset="77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F7C86F3E-A6E0-E31F-B786-D3E626E0169A}"/>
              </a:ext>
            </a:extLst>
          </p:cNvPr>
          <p:cNvSpPr/>
          <p:nvPr/>
        </p:nvSpPr>
        <p:spPr>
          <a:xfrm>
            <a:off x="8233020" y="1627232"/>
            <a:ext cx="3460378" cy="928382"/>
          </a:xfrm>
          <a:prstGeom prst="rect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68562E10-9C33-CD8C-6081-1656B74315D2}"/>
              </a:ext>
            </a:extLst>
          </p:cNvPr>
          <p:cNvSpPr/>
          <p:nvPr/>
        </p:nvSpPr>
        <p:spPr>
          <a:xfrm>
            <a:off x="8413633" y="1936720"/>
            <a:ext cx="3104096" cy="3001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28"/>
              </a:lnSpc>
              <a:buNone/>
            </a:pPr>
            <a:r>
              <a:rPr lang="en-US" sz="2000" kern="0" spc="-13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Step 3: </a:t>
            </a:r>
            <a:br>
              <a:rPr lang="en-US" sz="2000" kern="0" spc="-13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</a:br>
            <a:r>
              <a:rPr lang="en-US" sz="2000" kern="0" spc="-13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Work Experience</a:t>
            </a:r>
            <a:endParaRPr lang="en-US" sz="2000" dirty="0">
              <a:latin typeface="Poppins" pitchFamily="2" charset="77"/>
            </a:endParaRPr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1BF81C6F-C171-66DD-B146-BB05CE3C6381}"/>
              </a:ext>
            </a:extLst>
          </p:cNvPr>
          <p:cNvSpPr/>
          <p:nvPr/>
        </p:nvSpPr>
        <p:spPr>
          <a:xfrm>
            <a:off x="6018947" y="1944689"/>
            <a:ext cx="1924643" cy="3001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28"/>
              </a:lnSpc>
              <a:buNone/>
            </a:pPr>
            <a:r>
              <a:rPr lang="en-US" sz="2000" kern="0" spc="-13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Step 2:</a:t>
            </a:r>
          </a:p>
          <a:p>
            <a:pPr algn="ctr">
              <a:lnSpc>
                <a:spcPts val="2628"/>
              </a:lnSpc>
              <a:buNone/>
            </a:pPr>
            <a:r>
              <a:rPr lang="en-US" sz="2000" kern="0" spc="-13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Applied Learning</a:t>
            </a:r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38C94B0A-49F9-6582-C4D2-0F226E6A05D1}"/>
              </a:ext>
            </a:extLst>
          </p:cNvPr>
          <p:cNvSpPr/>
          <p:nvPr/>
        </p:nvSpPr>
        <p:spPr>
          <a:xfrm>
            <a:off x="3871147" y="1627232"/>
            <a:ext cx="1884913" cy="928382"/>
          </a:xfrm>
          <a:prstGeom prst="rect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44A6D8A2-B031-C414-EF27-92D2CDFC240B}"/>
              </a:ext>
            </a:extLst>
          </p:cNvPr>
          <p:cNvSpPr/>
          <p:nvPr/>
        </p:nvSpPr>
        <p:spPr>
          <a:xfrm>
            <a:off x="3943196" y="1944689"/>
            <a:ext cx="1740815" cy="30017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28"/>
              </a:lnSpc>
              <a:buNone/>
            </a:pPr>
            <a:r>
              <a:rPr lang="en-US" sz="2000" kern="0" spc="-13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Step 1:</a:t>
            </a:r>
          </a:p>
          <a:p>
            <a:pPr algn="ctr">
              <a:lnSpc>
                <a:spcPts val="2628"/>
              </a:lnSpc>
              <a:buNone/>
            </a:pPr>
            <a:r>
              <a:rPr lang="en-US" sz="2000" kern="0" spc="-13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Bootcamp</a:t>
            </a:r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E985E54A-C73B-7AD0-6822-9FB0AF35C9B3}"/>
              </a:ext>
            </a:extLst>
          </p:cNvPr>
          <p:cNvSpPr/>
          <p:nvPr/>
        </p:nvSpPr>
        <p:spPr>
          <a:xfrm>
            <a:off x="3891185" y="4983566"/>
            <a:ext cx="7878772" cy="3332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Step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Initial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2-month bootcamp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, including fast track tech immersion and workplace readiness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Step 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Advanced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Technical Skills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Training,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Skills Application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and 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Professional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Step 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Workplace Experience 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oppins" pitchFamily="2" charset="77"/>
                <a:cs typeface="Poppins" pitchFamily="2" charset="77"/>
              </a:rPr>
              <a:t>including coaching, application and transitioning into the workplace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1" name="Object 30">
            <a:extLst>
              <a:ext uri="{FF2B5EF4-FFF2-40B4-BE49-F238E27FC236}">
                <a16:creationId xmlns:a16="http://schemas.microsoft.com/office/drawing/2014/main" id="{29E8E6F9-4948-DD91-311F-A50F872E8C91}"/>
              </a:ext>
            </a:extLst>
          </p:cNvPr>
          <p:cNvSpPr/>
          <p:nvPr/>
        </p:nvSpPr>
        <p:spPr>
          <a:xfrm>
            <a:off x="11769957" y="6502609"/>
            <a:ext cx="228543" cy="228543"/>
          </a:xfrm>
          <a:prstGeom prst="rect">
            <a:avLst/>
          </a:prstGeom>
          <a:noFill/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2" name="Slide Number Placeholder 24">
            <a:extLst>
              <a:ext uri="{FF2B5EF4-FFF2-40B4-BE49-F238E27FC236}">
                <a16:creationId xmlns:a16="http://schemas.microsoft.com/office/drawing/2014/main" id="{8913F116-C45E-DFEF-0425-8DE1D7C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8</a:t>
            </a:fld>
            <a:endParaRPr lang="en-US" dirty="0"/>
          </a:p>
        </p:txBody>
      </p:sp>
      <p:pic>
        <p:nvPicPr>
          <p:cNvPr id="33" name="Picture 32" descr="A circular design with a red and black square&#10;&#10;AI-generated content may be incorrect.">
            <a:extLst>
              <a:ext uri="{FF2B5EF4-FFF2-40B4-BE49-F238E27FC236}">
                <a16:creationId xmlns:a16="http://schemas.microsoft.com/office/drawing/2014/main" id="{28C6F305-F476-DF29-BBFA-BDA494E7A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6" y="714760"/>
            <a:ext cx="600817" cy="6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97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1D2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3809043" cy="6856286"/>
          </a:xfrm>
          <a:prstGeom prst="rect">
            <a:avLst/>
          </a:prstGeom>
          <a:solidFill>
            <a:srgbClr val="6115D0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476131" y="2331256"/>
            <a:ext cx="2761277" cy="11046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4380"/>
              </a:lnSpc>
              <a:buNone/>
            </a:pPr>
            <a:r>
              <a:rPr lang="en-US" sz="3750" kern="0" spc="-225" dirty="0">
                <a:solidFill>
                  <a:srgbClr val="FFFFFF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Our Impact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4285178" y="540409"/>
            <a:ext cx="3618595" cy="167122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4620848" y="651952"/>
            <a:ext cx="2661573" cy="9427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446"/>
              </a:lnSpc>
              <a:buNone/>
            </a:pPr>
            <a:r>
              <a:rPr lang="en-US" sz="6375" kern="0" spc="-382" dirty="0">
                <a:solidFill>
                  <a:srgbClr val="1D29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6000+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673225" y="1489571"/>
            <a:ext cx="2985341" cy="1187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  <a:buNone/>
            </a:pPr>
            <a:r>
              <a:rPr lang="en-US" sz="1950" kern="0" spc="-117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Individuals trained in digital skills &amp; work readiness</a:t>
            </a:r>
          </a:p>
        </p:txBody>
      </p:sp>
      <p:sp>
        <p:nvSpPr>
          <p:cNvPr id="8" name="Object 7"/>
          <p:cNvSpPr/>
          <p:nvPr/>
        </p:nvSpPr>
        <p:spPr>
          <a:xfrm>
            <a:off x="8094226" y="540409"/>
            <a:ext cx="3618595" cy="167122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8417994" y="1122925"/>
            <a:ext cx="3774005" cy="9427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446"/>
              </a:lnSpc>
              <a:buNone/>
            </a:pPr>
            <a:r>
              <a:rPr lang="en-US" sz="5400" kern="0" spc="-382" dirty="0">
                <a:solidFill>
                  <a:srgbClr val="1D29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R460M</a:t>
            </a:r>
            <a:endParaRPr lang="en-US" sz="1400" dirty="0">
              <a:latin typeface="Poppins" pitchFamily="2" charset="77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8417995" y="813738"/>
            <a:ext cx="2028712" cy="30918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  <a:buNone/>
            </a:pPr>
            <a:r>
              <a:rPr lang="en-US" sz="1950" kern="0" spc="-117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Salaries Earned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4289940" y="2402081"/>
            <a:ext cx="2790127" cy="167122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4588223" y="2692881"/>
            <a:ext cx="1864529" cy="9427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446"/>
              </a:lnSpc>
              <a:buNone/>
            </a:pPr>
            <a:r>
              <a:rPr lang="en-US" sz="6375" kern="0" spc="-382" dirty="0">
                <a:solidFill>
                  <a:srgbClr val="1D29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40+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4609534" y="3654180"/>
            <a:ext cx="2100242" cy="2157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  <a:buNone/>
            </a:pPr>
            <a:r>
              <a:rPr lang="en-US" sz="1950" kern="0" spc="-117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Programmes Run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7270519" y="2402081"/>
            <a:ext cx="4437540" cy="167122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7594288" y="2984597"/>
            <a:ext cx="2564442" cy="9427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446"/>
              </a:lnSpc>
              <a:buNone/>
            </a:pPr>
            <a:r>
              <a:rPr lang="en-US" sz="6375" kern="0" spc="-382" dirty="0">
                <a:solidFill>
                  <a:srgbClr val="1D29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8000+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7594288" y="2675409"/>
            <a:ext cx="3739532" cy="2856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78"/>
              </a:lnSpc>
            </a:pPr>
            <a:r>
              <a:rPr lang="en-US" sz="1950" kern="0" spc="-117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Job opportunities created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4289940" y="4263753"/>
            <a:ext cx="3751912" cy="167122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4507890" y="5013212"/>
            <a:ext cx="1611727" cy="9427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446"/>
              </a:lnSpc>
              <a:buNone/>
            </a:pPr>
            <a:r>
              <a:rPr lang="en-US" sz="6375" kern="0" spc="-382" dirty="0">
                <a:solidFill>
                  <a:srgbClr val="1D29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78%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4511363" y="4331461"/>
            <a:ext cx="3428143" cy="1632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278"/>
              </a:lnSpc>
            </a:pPr>
            <a:r>
              <a:rPr lang="en-US" sz="1950" kern="0" spc="-117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Candidates taken into demand partnerships</a:t>
            </a:r>
          </a:p>
        </p:txBody>
      </p:sp>
      <p:sp>
        <p:nvSpPr>
          <p:cNvPr id="20" name="Object 19"/>
          <p:cNvSpPr/>
          <p:nvPr/>
        </p:nvSpPr>
        <p:spPr>
          <a:xfrm>
            <a:off x="8232304" y="4263753"/>
            <a:ext cx="3475756" cy="167122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1" name="Object 20"/>
          <p:cNvSpPr/>
          <p:nvPr/>
        </p:nvSpPr>
        <p:spPr>
          <a:xfrm>
            <a:off x="8556073" y="4524859"/>
            <a:ext cx="1602657" cy="9427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7446"/>
              </a:lnSpc>
              <a:buNone/>
            </a:pPr>
            <a:r>
              <a:rPr lang="en-US" sz="6375" kern="0" spc="-382" dirty="0">
                <a:solidFill>
                  <a:srgbClr val="1D2951"/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50+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8522749" y="5402969"/>
            <a:ext cx="2454305" cy="1632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78"/>
              </a:lnSpc>
              <a:buNone/>
            </a:pPr>
            <a:r>
              <a:rPr lang="en-US" sz="1950" kern="0" spc="-117" dirty="0">
                <a:solidFill>
                  <a:srgbClr val="000000">
                    <a:alpha val="56000"/>
                  </a:srgbClr>
                </a:solidFill>
                <a:latin typeface="Poppins" pitchFamily="2" charset="77"/>
                <a:ea typeface="Inter" pitchFamily="34" charset="-122"/>
                <a:cs typeface="Poppins" pitchFamily="2" charset="77"/>
              </a:rPr>
              <a:t>Corporate Partners</a:t>
            </a:r>
            <a:endParaRPr lang="en-US" dirty="0">
              <a:latin typeface="Poppins" pitchFamily="2" charset="77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11760434" y="6502609"/>
            <a:ext cx="238065" cy="228543"/>
          </a:xfrm>
          <a:prstGeom prst="rect">
            <a:avLst/>
          </a:prstGeom>
          <a:noFill/>
        </p:spPr>
        <p:txBody>
          <a:bodyPr/>
          <a:lstStyle/>
          <a:p>
            <a:endParaRPr lang="en-US" dirty="0">
              <a:latin typeface="Poppins" pitchFamily="2" charset="77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11826240" y="651510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0"/>
            </a:ext>
          </a:extLst>
        </p:spPr>
        <p:txBody>
          <a:bodyPr/>
          <a:lstStyle>
            <a:lvl1pPr>
              <a:defRPr sz="1100"/>
            </a:lvl1pPr>
          </a:lstStyle>
          <a:p>
            <a:fld id="{F7021451-1387-4CA6-816F-3879F97B5CBC}" type="slidenum">
              <a:rPr lang="en-US" smtClean="0"/>
              <a:t>9</a:t>
            </a:fld>
            <a:endParaRPr lang="en-US" dirty="0"/>
          </a:p>
        </p:txBody>
      </p:sp>
      <p:pic>
        <p:nvPicPr>
          <p:cNvPr id="24" name="Picture 23" descr="A circular design with a red and black square&#10;&#10;AI-generated content may be incorrect.">
            <a:extLst>
              <a:ext uri="{FF2B5EF4-FFF2-40B4-BE49-F238E27FC236}">
                <a16:creationId xmlns:a16="http://schemas.microsoft.com/office/drawing/2014/main" id="{16533BB6-4621-6785-67D6-8CC428E0D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16" y="714760"/>
            <a:ext cx="600817" cy="6036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2">
      <a:dk1>
        <a:srgbClr val="1D2850"/>
      </a:dk1>
      <a:lt1>
        <a:srgbClr val="FFFFFF"/>
      </a:lt1>
      <a:dk2>
        <a:srgbClr val="6114D0"/>
      </a:dk2>
      <a:lt2>
        <a:srgbClr val="FEFFFF"/>
      </a:lt2>
      <a:accent1>
        <a:srgbClr val="F25250"/>
      </a:accent1>
      <a:accent2>
        <a:srgbClr val="F0D0D0"/>
      </a:accent2>
      <a:accent3>
        <a:srgbClr val="611582"/>
      </a:accent3>
      <a:accent4>
        <a:srgbClr val="1D2850"/>
      </a:accent4>
      <a:accent5>
        <a:srgbClr val="F15232"/>
      </a:accent5>
      <a:accent6>
        <a:srgbClr val="F0D0D0"/>
      </a:accent6>
      <a:hlink>
        <a:srgbClr val="611582"/>
      </a:hlink>
      <a:folHlink>
        <a:srgbClr val="F0D0D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3f14f21-237f-4028-b978-425eb768a716}" enabled="0" method="" siteId="{a3f14f21-237f-4028-b978-425eb768a71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13578</TotalTime>
  <Words>770</Words>
  <Application>Microsoft Office PowerPoint</Application>
  <PresentationFormat>Widescreen</PresentationFormat>
  <Paragraphs>124</Paragraphs>
  <Slides>16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Poppins Light</vt:lpstr>
      <vt:lpstr>Poppins</vt:lpstr>
      <vt:lpstr>Poppins Medium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Bridging the Digital Divide CAPACITI's Expertise in Upskilling Communities</dc:title>
  <dc:subject>Bridging the Digital Divide CAPACITI's Expertise in Upskilling Communities</dc:subject>
  <dc:creator>razeena.palekar@uvuafrica.org</dc:creator>
  <cp:lastModifiedBy>Bongani Masilela</cp:lastModifiedBy>
  <cp:revision>62</cp:revision>
  <dcterms:created xsi:type="dcterms:W3CDTF">2025-08-12T07:37:04Z</dcterms:created>
  <dcterms:modified xsi:type="dcterms:W3CDTF">2025-08-28T13:05:15Z</dcterms:modified>
</cp:coreProperties>
</file>