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 SemiBold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Montserrat Black"/>
      <p:bold r:id="rId30"/>
      <p:boldItalic r:id="rId31"/>
    </p:embeddedFont>
    <p:embeddedFont>
      <p:font typeface="Montserrat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italic.fntdata"/><Relationship Id="rId22" Type="http://schemas.openxmlformats.org/officeDocument/2006/relationships/font" Target="fonts/Montserrat-regular.fntdata"/><Relationship Id="rId21" Type="http://schemas.openxmlformats.org/officeDocument/2006/relationships/font" Target="fonts/MontserratSemiBold-boldItalic.fntdata"/><Relationship Id="rId24" Type="http://schemas.openxmlformats.org/officeDocument/2006/relationships/font" Target="fonts/Montserrat-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Montserrat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Black-boldItalic.fntdata"/><Relationship Id="rId30" Type="http://schemas.openxmlformats.org/officeDocument/2006/relationships/font" Target="fonts/MontserratBlack-bold.fntdata"/><Relationship Id="rId11" Type="http://schemas.openxmlformats.org/officeDocument/2006/relationships/slide" Target="slides/slide6.xml"/><Relationship Id="rId33" Type="http://schemas.openxmlformats.org/officeDocument/2006/relationships/font" Target="fonts/MontserratMedium-bold.fntdata"/><Relationship Id="rId10" Type="http://schemas.openxmlformats.org/officeDocument/2006/relationships/slide" Target="slides/slide5.xml"/><Relationship Id="rId32" Type="http://schemas.openxmlformats.org/officeDocument/2006/relationships/font" Target="fonts/MontserratMedium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Medium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SemiBold-bold.fntdata"/><Relationship Id="rId18" Type="http://schemas.openxmlformats.org/officeDocument/2006/relationships/font" Target="fonts/Montserrat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92a79d8a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792a79d8a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87997393_0_1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f87997393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792a79d8a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792a79d8a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92a79d8a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92a79d8a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92a79d8a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92a79d8a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792a79d8a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792a79d8a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792a79d8a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792a79d8a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792a79d8a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792a79d8a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792a79d8a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792a79d8a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mailto:baratang@girlhype.co.za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004650" y="1578400"/>
            <a:ext cx="60774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Montserrat SemiBold"/>
                <a:ea typeface="Montserrat SemiBold"/>
                <a:cs typeface="Montserrat SemiBold"/>
                <a:sym typeface="Montserrat SemiBold"/>
              </a:rPr>
              <a:t>The Startup Gold Rush: </a:t>
            </a:r>
            <a:endParaRPr sz="2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Montserrat SemiBold"/>
                <a:ea typeface="Montserrat SemiBold"/>
                <a:cs typeface="Montserrat SemiBold"/>
                <a:sym typeface="Montserrat SemiBold"/>
              </a:rPr>
              <a:t>Building on Digital Public Infrastructure (DPI)</a:t>
            </a:r>
            <a:endParaRPr sz="5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83950" y="3924925"/>
            <a:ext cx="3470700" cy="84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 Medium"/>
                <a:ea typeface="Montserrat Medium"/>
                <a:cs typeface="Montserrat Medium"/>
                <a:sym typeface="Montserrat Medium"/>
              </a:rPr>
              <a:t>Baratang Miya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latin typeface="Montserrat Medium"/>
                <a:ea typeface="Montserrat Medium"/>
                <a:cs typeface="Montserrat Medium"/>
                <a:sym typeface="Montserrat Medium"/>
              </a:rPr>
              <a:t>Founder</a:t>
            </a:r>
            <a:r>
              <a:rPr lang="en-GB">
                <a:latin typeface="Montserrat Medium"/>
                <a:ea typeface="Montserrat Medium"/>
                <a:cs typeface="Montserrat Medium"/>
                <a:sym typeface="Montserrat Medium"/>
              </a:rPr>
              <a:t>, Girlhype Coders Academy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Call to Action: How to Get Started</a:t>
            </a:r>
            <a:endParaRPr/>
          </a:p>
        </p:txBody>
      </p:sp>
      <p:sp>
        <p:nvSpPr>
          <p:cNvPr id="283" name="Google Shape;283;p26"/>
          <p:cNvSpPr txBox="1"/>
          <p:nvPr>
            <p:ph idx="1" type="body"/>
          </p:nvPr>
        </p:nvSpPr>
        <p:spPr>
          <a:xfrm>
            <a:off x="1027400" y="1335878"/>
            <a:ext cx="7512300" cy="31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1.  Think "DPI-First":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Don't ask "What problem can I solve?"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Ask "What problem can I solve NOW that DPI exists that I couldn't solve before?"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2.  Engage with the Ecosystem: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Follow: Digital Public Goods Alliance (DPGA), MOSIP, Mojaloop).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Use: Open-source DPI solutions to prototype fast and cheaply.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Advocate: For open, inclusive DPI policies in your country.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3.  Build for the User: 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DPI is powerful but can be complex. Your job is to </a:t>
            </a:r>
            <a:r>
              <a:rPr i="1" lang="en-GB">
                <a:latin typeface="Montserrat"/>
                <a:ea typeface="Montserrat"/>
                <a:cs typeface="Montserrat"/>
                <a:sym typeface="Montserrat"/>
              </a:rPr>
              <a:t>hide that complexity</a:t>
            </a: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 behind a beautiful, simple, user-centric interface.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Font typeface="Montserrat"/>
              <a:buChar char="❏"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Solve a real, painful problem. The scale will follow.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300"/>
              <a:t>Now, it is our turn.</a:t>
            </a:r>
            <a:endParaRPr sz="1000"/>
          </a:p>
        </p:txBody>
      </p:sp>
      <p:sp>
        <p:nvSpPr>
          <p:cNvPr id="289" name="Google Shape;289;p27"/>
          <p:cNvSpPr txBox="1"/>
          <p:nvPr>
            <p:ph type="title"/>
          </p:nvPr>
        </p:nvSpPr>
        <p:spPr>
          <a:xfrm>
            <a:off x="5483925" y="459500"/>
            <a:ext cx="2642700" cy="6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We are: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90" name="Google Shape;290;p27"/>
          <p:cNvSpPr txBox="1"/>
          <p:nvPr>
            <p:ph idx="1" type="body"/>
          </p:nvPr>
        </p:nvSpPr>
        <p:spPr>
          <a:xfrm>
            <a:off x="4900125" y="1426650"/>
            <a:ext cx="3810300" cy="209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Montserrat"/>
              <a:buChar char="★"/>
            </a:pPr>
            <a:r>
              <a:rPr lang="en-GB" sz="14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The entrepreneurs</a:t>
            </a:r>
            <a:endParaRPr sz="14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Montserrat"/>
              <a:buChar char="★"/>
            </a:pPr>
            <a:r>
              <a:rPr lang="en-GB" sz="14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The coders</a:t>
            </a:r>
            <a:endParaRPr sz="14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Montserrat"/>
              <a:buChar char="★"/>
            </a:pPr>
            <a:r>
              <a:rPr lang="en-GB" sz="1400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The dreamers who will build the applications that bring this infrastructure to life.</a:t>
            </a:r>
            <a:endParaRPr sz="1400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2132925" y="4335150"/>
            <a:ext cx="5081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baseplate is down.</a:t>
            </a:r>
            <a:r>
              <a:rPr lang="en-GB" sz="150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 Let's build</a:t>
            </a:r>
            <a:r>
              <a:rPr lang="en-GB" sz="1500">
                <a:solidFill>
                  <a:srgbClr val="26262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Picture 3" id="292" name="Google Shape;292;p27"/>
          <p:cNvPicPr preferRelativeResize="0"/>
          <p:nvPr/>
        </p:nvPicPr>
        <p:blipFill rotWithShape="1">
          <a:blip r:embed="rId3">
            <a:alphaModFix/>
          </a:blip>
          <a:srcRect b="0" l="-786" r="13358" t="0"/>
          <a:stretch/>
        </p:blipFill>
        <p:spPr>
          <a:xfrm>
            <a:off x="485175" y="1474724"/>
            <a:ext cx="3605322" cy="267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/>
          <p:nvPr>
            <p:ph type="title"/>
          </p:nvPr>
        </p:nvSpPr>
        <p:spPr>
          <a:xfrm>
            <a:off x="3040350" y="997575"/>
            <a:ext cx="3063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Thank you!</a:t>
            </a:r>
            <a:endParaRPr sz="3000"/>
          </a:p>
        </p:txBody>
      </p:sp>
      <p:sp>
        <p:nvSpPr>
          <p:cNvPr id="298" name="Google Shape;298;p28"/>
          <p:cNvSpPr txBox="1"/>
          <p:nvPr>
            <p:ph idx="1" type="body"/>
          </p:nvPr>
        </p:nvSpPr>
        <p:spPr>
          <a:xfrm>
            <a:off x="1499700" y="1689975"/>
            <a:ext cx="5848500" cy="21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Baratang Miya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CEO, Girlhype Coders Academy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Email: </a:t>
            </a:r>
            <a:r>
              <a:rPr lang="en-GB" sz="2200"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baratang@girlhype.co.za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Twitter: @BaratangM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Organization: @GirlHype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Illusion of the Invisible Internet</a:t>
            </a:r>
            <a:endParaRPr/>
          </a:p>
        </p:txBody>
      </p:sp>
      <p:sp>
        <p:nvSpPr>
          <p:cNvPr id="235" name="Google Shape;235;p18"/>
          <p:cNvSpPr txBox="1"/>
          <p:nvPr>
            <p:ph idx="1" type="body"/>
          </p:nvPr>
        </p:nvSpPr>
        <p:spPr>
          <a:xfrm>
            <a:off x="968175" y="1423739"/>
            <a:ext cx="7478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We see the app. We don't see the pipes.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*   The internet is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PHYSICAL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. It runs on cables, towers, and data centers.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*   But physical access is just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the first step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. The real question is: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What can you DO with it?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*   For too long, the answer for millions has been: "Not much."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 Black"/>
                <a:ea typeface="Montserrat Black"/>
                <a:cs typeface="Montserrat Black"/>
                <a:sym typeface="Montserrat Black"/>
              </a:rPr>
              <a:t>This is the Digital Divide.</a:t>
            </a:r>
            <a:endParaRPr sz="140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Infrastructure without opportunity is just concrete and fiber optic.</a:t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Problem: The Digital Chasm</a:t>
            </a:r>
            <a:endParaRPr/>
          </a:p>
        </p:txBody>
      </p:sp>
      <p:sp>
        <p:nvSpPr>
          <p:cNvPr id="241" name="Google Shape;241;p19"/>
          <p:cNvSpPr txBox="1"/>
          <p:nvPr>
            <p:ph idx="1" type="body"/>
          </p:nvPr>
        </p:nvSpPr>
        <p:spPr>
          <a:xfrm>
            <a:off x="1069700" y="1440654"/>
            <a:ext cx="7266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❌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No Identity: 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Can't prove who you are to open a bank account, get a loan, or access government services.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❌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No Access to Payments: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Stuck in a cash economy, excluded from e-commerce and modern gig work.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❌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Data Poverty: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Your financial, health, and educational history is invisible, locked away in silos. You are "credit invisible."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❌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High Friction, High Cost: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Simple tasks are complex and expensive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This chasm isn't just a social problem. It's the world's largest untapped market. </a:t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"/>
          <p:cNvSpPr txBox="1"/>
          <p:nvPr>
            <p:ph type="title"/>
          </p:nvPr>
        </p:nvSpPr>
        <p:spPr>
          <a:xfrm>
            <a:off x="1297500" y="3461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Digital Public Infrastructure (DPI)</a:t>
            </a:r>
            <a:endParaRPr/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 b="3773" l="2239" r="2057" t="3958"/>
          <a:stretch/>
        </p:blipFill>
        <p:spPr>
          <a:xfrm>
            <a:off x="1240700" y="919175"/>
            <a:ext cx="6678851" cy="356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Magic of Interoperability: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Real Game-Changer</a:t>
            </a:r>
            <a:endParaRPr/>
          </a:p>
        </p:txBody>
      </p:sp>
      <p:sp>
        <p:nvSpPr>
          <p:cNvPr id="253" name="Google Shape;253;p21"/>
          <p:cNvSpPr txBox="1"/>
          <p:nvPr>
            <p:ph idx="1" type="body"/>
          </p:nvPr>
        </p:nvSpPr>
        <p:spPr>
          <a:xfrm>
            <a:off x="1078150" y="1398356"/>
            <a:ext cx="7258200" cy="32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Before DPI: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➔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Walled gardens.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➔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To serve a customer, you had to build everything yourself. 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High cost, low scale.</a:t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After DPI: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➔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Open ecosystems. You can plug into existing, trusted systems.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Verify a customer's identity** in seconds.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Send/receive payments** from anyone, to anyone, cheaply.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◆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Access financial data** (with user consent) to underwrite a loan.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This radically reduces the cost of innovation and scaling.</a:t>
            </a:r>
            <a:endParaRPr i="1"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Opportunity is $12 Trillion</a:t>
            </a:r>
            <a:endParaRPr/>
          </a:p>
        </p:txBody>
      </p:sp>
      <p:sp>
        <p:nvSpPr>
          <p:cNvPr id="259" name="Google Shape;259;p22"/>
          <p:cNvSpPr txBox="1"/>
          <p:nvPr>
            <p:ph idx="1" type="body"/>
          </p:nvPr>
        </p:nvSpPr>
        <p:spPr>
          <a:xfrm>
            <a:off x="1061225" y="1437400"/>
            <a:ext cx="72753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This is the value of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digitalisation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waiting to be unlocked in emerging economies by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2030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(Source: Gates Foundation, World Bank, Tata Sons).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This value will be captured by businesses that solve real problems for the next billion users.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This isn't about creating new demand; it's about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serving existing, pent-up demand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with efficient digital solutions.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The market is there. The tools (DPI) are being built.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The question is: who will build the businesses?</a:t>
            </a:r>
            <a:endParaRPr i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Startup Playbook: How to Build on DPI</a:t>
            </a:r>
            <a:endParaRPr/>
          </a:p>
        </p:txBody>
      </p:sp>
      <p:sp>
        <p:nvSpPr>
          <p:cNvPr id="265" name="Google Shape;265;p23"/>
          <p:cNvSpPr txBox="1"/>
          <p:nvPr>
            <p:ph idx="1" type="body"/>
          </p:nvPr>
        </p:nvSpPr>
        <p:spPr>
          <a:xfrm>
            <a:off x="350625" y="1426275"/>
            <a:ext cx="85188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DPI is the engine. Startups are the vehicle. Here’s what you can build: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🚀 Fintech &amp; Lending: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Use Case: Instant, paperless microloans for small merchants using their digital ID and verifiable transaction history from their phone.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Example: </a:t>
            </a: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Okra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(Nigeria) uses open APIs to build personal finance apps.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🏥 Healthcare (Healthtech):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Use Case: Portable medical records that a patient owns and can share with any doctor, anywhere, via consent.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Example: </a:t>
            </a: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Emediate 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(Rwanda) - e-prescription platform.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Startup Playbook: How to Build on DPI</a:t>
            </a:r>
            <a:endParaRPr/>
          </a:p>
        </p:txBody>
      </p:sp>
      <p:sp>
        <p:nvSpPr>
          <p:cNvPr id="271" name="Google Shape;271;p24"/>
          <p:cNvSpPr txBox="1"/>
          <p:nvPr>
            <p:ph idx="1" type="body"/>
          </p:nvPr>
        </p:nvSpPr>
        <p:spPr>
          <a:xfrm>
            <a:off x="350625" y="1434725"/>
            <a:ext cx="85188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📚 Education (Edtech):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Use Case: Verifiable digital certificates that can't be faked, allowing graduates to share credentials instantly with employers globally.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Example: </a:t>
            </a: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GirlHype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(South Africa) - adaptive learning platforms.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🛒 E-commerce &amp; Gig Work:</a:t>
            </a:r>
            <a:endParaRPr b="1"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Use Case: A freelance platform that can verify a worker's identity and pay them instantly, cross-border, with low fees.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➢"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Example: </a:t>
            </a:r>
            <a:r>
              <a:rPr i="1" lang="en-GB" sz="1400">
                <a:latin typeface="Montserrat"/>
                <a:ea typeface="Montserrat"/>
                <a:cs typeface="Montserrat"/>
                <a:sym typeface="Montserrat"/>
              </a:rPr>
              <a:t>SweepSouth 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(South Africa) built a trusted marketplace; imagine it with integrated DPI for payments and ID.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Startup's Dream</a:t>
            </a:r>
            <a:endParaRPr/>
          </a:p>
        </p:txBody>
      </p:sp>
      <p:sp>
        <p:nvSpPr>
          <p:cNvPr id="277" name="Google Shape;277;p25"/>
          <p:cNvSpPr txBox="1"/>
          <p:nvPr>
            <p:ph idx="1" type="body"/>
          </p:nvPr>
        </p:nvSpPr>
        <p:spPr>
          <a:xfrm>
            <a:off x="350625" y="1434725"/>
            <a:ext cx="8518800" cy="31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Massive, Proven Market: 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You are solving for billions, not millions.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Reduced Compliance &amp; Fraud Cost: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KYC (Know Your Customer) is now a simple API call, not a massive operational headache.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Faster &amp; Cheaper Scaling: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Plug into national infrastructure instead of building your own.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Trust by Association: 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Building on government-sanctioned, secure rails builds instant trust with your users.</a:t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✅ </a:t>
            </a:r>
            <a:r>
              <a:rPr b="1" lang="en-GB" sz="1400">
                <a:latin typeface="Montserrat"/>
                <a:ea typeface="Montserrat"/>
                <a:cs typeface="Montserrat"/>
                <a:sym typeface="Montserrat"/>
              </a:rPr>
              <a:t>Focus on Innovation, Not Infrastructure:</a:t>
            </a:r>
            <a:r>
              <a:rPr lang="en-GB" sz="1400">
                <a:latin typeface="Montserrat"/>
                <a:ea typeface="Montserrat"/>
                <a:cs typeface="Montserrat"/>
                <a:sym typeface="Montserrat"/>
              </a:rPr>
              <a:t> Focus your precious capital and talent on your core product and user experience, not on building foundational tech.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